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2" r:id="rId2"/>
    <p:sldId id="268" r:id="rId3"/>
    <p:sldId id="269" r:id="rId4"/>
    <p:sldId id="263" r:id="rId5"/>
    <p:sldId id="265" r:id="rId6"/>
    <p:sldId id="266" r:id="rId7"/>
    <p:sldId id="277" r:id="rId8"/>
    <p:sldId id="267" r:id="rId9"/>
    <p:sldId id="278" r:id="rId10"/>
    <p:sldId id="270" r:id="rId11"/>
    <p:sldId id="271" r:id="rId12"/>
    <p:sldId id="274" r:id="rId13"/>
    <p:sldId id="273" r:id="rId14"/>
    <p:sldId id="272" r:id="rId15"/>
    <p:sldId id="275" r:id="rId16"/>
    <p:sldId id="279" r:id="rId17"/>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67F"/>
    <a:srgbClr val="1807F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28" autoAdjust="0"/>
    <p:restoredTop sz="86219" autoAdjust="0"/>
  </p:normalViewPr>
  <p:slideViewPr>
    <p:cSldViewPr>
      <p:cViewPr varScale="1">
        <p:scale>
          <a:sx n="93" d="100"/>
          <a:sy n="93"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168" y="-102"/>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3026314" cy="464809"/>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957127" y="1"/>
            <a:ext cx="3026314" cy="464809"/>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817333"/>
            <a:ext cx="3026314" cy="464809"/>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957127" y="8817333"/>
            <a:ext cx="3026314" cy="464809"/>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lgn="r">
              <a:defRPr sz="1200"/>
            </a:lvl1pPr>
          </a:lstStyle>
          <a:p>
            <a:fld id="{1DBA9B98-5B45-4061-91D1-0863D0C1E27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26314" cy="464809"/>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defTabSz="930160">
              <a:defRPr sz="1200"/>
            </a:lvl1pPr>
          </a:lstStyle>
          <a:p>
            <a:endParaRPr lang="en-US"/>
          </a:p>
        </p:txBody>
      </p:sp>
      <p:sp>
        <p:nvSpPr>
          <p:cNvPr id="6147" name="Rectangle 3"/>
          <p:cNvSpPr>
            <a:spLocks noGrp="1" noChangeArrowheads="1"/>
          </p:cNvSpPr>
          <p:nvPr>
            <p:ph type="dt" idx="1"/>
          </p:nvPr>
        </p:nvSpPr>
        <p:spPr bwMode="auto">
          <a:xfrm>
            <a:off x="3957127" y="1"/>
            <a:ext cx="3026314" cy="464809"/>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algn="r" defTabSz="930160">
              <a:defRPr sz="1200"/>
            </a:lvl1pPr>
          </a:lstStyle>
          <a:p>
            <a:endParaRPr lang="en-US"/>
          </a:p>
        </p:txBody>
      </p:sp>
      <p:sp>
        <p:nvSpPr>
          <p:cNvPr id="614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98500" y="4409446"/>
            <a:ext cx="5588000" cy="4178600"/>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17333"/>
            <a:ext cx="3026314" cy="464809"/>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defTabSz="930160">
              <a:defRPr sz="1200"/>
            </a:lvl1pPr>
          </a:lstStyle>
          <a:p>
            <a:endParaRPr lang="en-US"/>
          </a:p>
        </p:txBody>
      </p:sp>
      <p:sp>
        <p:nvSpPr>
          <p:cNvPr id="6151" name="Rectangle 7"/>
          <p:cNvSpPr>
            <a:spLocks noGrp="1" noChangeArrowheads="1"/>
          </p:cNvSpPr>
          <p:nvPr>
            <p:ph type="sldNum" sz="quarter" idx="5"/>
          </p:nvPr>
        </p:nvSpPr>
        <p:spPr bwMode="auto">
          <a:xfrm>
            <a:off x="3957127" y="8817333"/>
            <a:ext cx="3026314" cy="464809"/>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algn="r" defTabSz="930160">
              <a:defRPr sz="1200"/>
            </a:lvl1pPr>
          </a:lstStyle>
          <a:p>
            <a:fld id="{F1604382-697A-43BD-A574-91F385EAA8A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96B19-3DA0-4515-B8DF-A570499AF99D}" type="slidenum">
              <a:rPr lang="en-US"/>
              <a:pPr/>
              <a:t>1</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In this portion of the tutorial, I’ll be covering getting data in and out of </a:t>
            </a:r>
            <a:r>
              <a:rPr lang="en-US" dirty="0" err="1" smtClean="0"/>
              <a:t>datashop</a:t>
            </a:r>
            <a:r>
              <a:rPr lang="en-US" dirty="0" smtClean="0"/>
              <a:t>.</a:t>
            </a:r>
            <a:r>
              <a:rPr lang="en-US" baseline="0" dirty="0" smtClean="0"/>
              <a:t> For importing, I want to discuss what kind of data is best served by the tools in </a:t>
            </a:r>
            <a:r>
              <a:rPr lang="en-US" baseline="0" dirty="0" err="1" smtClean="0"/>
              <a:t>datashop</a:t>
            </a:r>
            <a:r>
              <a:rPr lang="en-US" baseline="0" dirty="0" smtClean="0"/>
              <a:t>; why you might import your data into </a:t>
            </a:r>
            <a:r>
              <a:rPr lang="en-US" baseline="0" dirty="0" err="1" smtClean="0"/>
              <a:t>datashop</a:t>
            </a:r>
            <a:r>
              <a:rPr lang="en-US" baseline="0" dirty="0" smtClean="0"/>
              <a:t>, and how you do that. Includes a discussion of the </a:t>
            </a:r>
            <a:r>
              <a:rPr lang="en-US" baseline="0" dirty="0" err="1" smtClean="0"/>
              <a:t>datashop</a:t>
            </a:r>
            <a:r>
              <a:rPr lang="en-US" baseline="0" dirty="0" smtClean="0"/>
              <a:t> data format. For exporting, I’m going to discuss the types of data export formats, and how you go about exporting data. I’ll also show the Sample Selector tool in </a:t>
            </a:r>
            <a:r>
              <a:rPr lang="en-US" baseline="0" dirty="0" err="1" smtClean="0"/>
              <a:t>datashop</a:t>
            </a:r>
            <a:r>
              <a:rPr lang="en-US" baseline="0" dirty="0" smtClean="0"/>
              <a:t>, which can be used to export a portion of data (as well as perform analyses on that portion).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documentation</a:t>
            </a:r>
            <a:r>
              <a:rPr lang="en-US" baseline="0" dirty="0" smtClean="0"/>
              <a:t> pointers. I won’t say more about this; this information is in your copy of the slides.</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their format,</a:t>
            </a:r>
            <a:r>
              <a:rPr lang="en-US" baseline="0" dirty="0" smtClean="0"/>
              <a:t> </a:t>
            </a:r>
            <a:r>
              <a:rPr lang="en-US" sz="1200" dirty="0" smtClean="0"/>
              <a:t>one row represented many steps, over multiple days.</a:t>
            </a:r>
          </a:p>
          <a:p>
            <a:endParaRPr lang="en-US" sz="1200" dirty="0" smtClean="0"/>
          </a:p>
          <a:p>
            <a:r>
              <a:rPr lang="en-US" sz="2000" dirty="0" smtClean="0"/>
              <a:t>Preserve the extra fields as “custom fields” to annotate the data</a:t>
            </a:r>
          </a:p>
          <a:p>
            <a:r>
              <a:rPr lang="en-US" sz="2000" dirty="0" smtClean="0"/>
              <a:t>Re-label the required ones</a:t>
            </a:r>
          </a:p>
          <a:p>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Right now,</a:t>
            </a:r>
            <a:r>
              <a:rPr lang="en-US" baseline="0" dirty="0" smtClean="0"/>
              <a:t> importing involves uploading your data to a DataShop server where the DataShop team loads the data on a test server. That process is used for both formats. You can get around this with direct logging, but that’s not always an option. Push-button import would allow you to perform the import yourself—validate it, preview it, and store it.</a:t>
            </a:r>
          </a:p>
          <a:p>
            <a:endParaRPr lang="en-US" baseline="0" dirty="0" smtClean="0"/>
          </a:p>
          <a:p>
            <a:r>
              <a:rPr lang="en-US" baseline="0" dirty="0" smtClean="0"/>
              <a:t>We know researchers want a more flexible format. Currently, there are a lot of requirements about the format of the data. We’d like to loosen these.</a:t>
            </a:r>
          </a:p>
          <a:p>
            <a:endParaRPr lang="en-US" baseline="0" dirty="0" smtClean="0"/>
          </a:p>
          <a:p>
            <a:r>
              <a:rPr lang="en-US" baseline="0" dirty="0" smtClean="0"/>
              <a:t>Multimedia: how can we store actual audio and video, and coordinate it with the other logs?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are available in three levels of granularity. In</a:t>
            </a:r>
            <a:r>
              <a:rPr lang="en-US" baseline="0" dirty="0" smtClean="0"/>
              <a:t> DataShop, it’s easy to get the same data in any of these levels.</a:t>
            </a:r>
          </a:p>
          <a:p>
            <a:endParaRPr lang="en-US" baseline="0" dirty="0" smtClean="0"/>
          </a:p>
          <a:p>
            <a:r>
              <a:rPr lang="en-US" dirty="0" smtClean="0"/>
              <a:t>At the finest level is transaction data. This is at the level of student attempts. Above that is the student-step</a:t>
            </a:r>
            <a:r>
              <a:rPr lang="en-US" baseline="0" dirty="0" smtClean="0"/>
              <a:t> level. We call it “student-step” because each row corresponds to a summary of a student working on a step. Above that is student-problem, which is an aggregate of information for a student working on a problem.</a:t>
            </a:r>
          </a:p>
          <a:p>
            <a:endParaRPr lang="en-US" baseline="0" dirty="0" smtClean="0"/>
          </a:p>
          <a:p>
            <a:r>
              <a:rPr lang="en-US" baseline="0" dirty="0" smtClean="0"/>
              <a:t>In web services, the first two levels are available.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how do you export? It’s pretty</a:t>
            </a:r>
            <a:r>
              <a:rPr lang="en-US" baseline="0" dirty="0" smtClean="0"/>
              <a:t> simple; I’ll show a short example. </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DataShop was designed to support exploratory analysis of a particular type of data</a:t>
            </a:r>
            <a:r>
              <a:rPr lang="en-US" baseline="0" dirty="0" smtClean="0"/>
              <a:t> generated through student use of ITSs. Most of the data in DataShop is longitudinal, and it represents a student’s </a:t>
            </a:r>
            <a:r>
              <a:rPr lang="en-US" baseline="0" dirty="0" err="1" smtClean="0"/>
              <a:t>clickstream</a:t>
            </a:r>
            <a:r>
              <a:rPr lang="en-US" baseline="0" dirty="0" smtClean="0"/>
              <a:t> with a tutor. The data are textual—no video or audio (yet), although we can represent interaction with a video or sound player. The data describe steps of solving problems.</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import your data? With DataShop, you’ll get access to a set of tools</a:t>
            </a:r>
            <a:r>
              <a:rPr lang="en-US" baseline="0" dirty="0" smtClean="0"/>
              <a:t> for exploring this type of student-tutor interaction data. Your data is securely and redundantly stored on CMU’s servers. There is a collaborative aspect to DataShop: you can share data with others, create subsets of the data, create and share knowledge component models (aka skill models, cognitive models). If you are a programmer or have a programmer on your team, you can leverage web services to access data from a program you create.</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96B19-3DA0-4515-B8DF-A570499AF99D}" type="slidenum">
              <a:rPr lang="en-US"/>
              <a:pPr/>
              <a:t>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Directly</a:t>
            </a:r>
            <a:r>
              <a:rPr lang="en-US" baseline="0" dirty="0" smtClean="0"/>
              <a:t> refers to real-time logging of data. In this situation, a tutor that is instrumented to log to DataShop sends its data over the web to a logging database. With a system like CTAT, this capability is built in.</a:t>
            </a:r>
          </a:p>
          <a:p>
            <a:endParaRPr lang="en-US" baseline="0" dirty="0" smtClean="0"/>
          </a:p>
          <a:p>
            <a:r>
              <a:rPr lang="en-US" baseline="0" dirty="0" smtClean="0"/>
              <a:t>Indirect logging—you might be storing data in your own format on your own hard disk or server. In this case, you’d need to consider how to convert your data from your format to </a:t>
            </a:r>
            <a:r>
              <a:rPr lang="en-US" baseline="0" dirty="0" err="1" smtClean="0"/>
              <a:t>DataShop’s</a:t>
            </a:r>
            <a:r>
              <a:rPr lang="en-US" baseline="0" dirty="0" smtClean="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DataShop has two similar formats,</a:t>
            </a:r>
            <a:r>
              <a:rPr lang="en-US" baseline="0" dirty="0" smtClean="0"/>
              <a:t> XML and tab-delimited. Tab-delimited is tabular, like an Excel spreadsheet. XML, if you’re not familiar, is like HTML; it’s a way of marking up, or describing, text; except with XML, those descriptions correspond to our format. </a:t>
            </a:r>
          </a:p>
          <a:p>
            <a:endParaRPr lang="en-US" baseline="0" dirty="0" smtClean="0"/>
          </a:p>
          <a:p>
            <a:r>
              <a:rPr lang="en-US" baseline="0" dirty="0" smtClean="0"/>
              <a:t>So how do they differ? Tab-delimited is generally simpler; why not just choose that format?</a:t>
            </a:r>
          </a:p>
          <a:p>
            <a:endParaRPr lang="en-US" baseline="0" dirty="0" smtClean="0"/>
          </a:p>
          <a:p>
            <a:r>
              <a:rPr lang="en-US" baseline="0" dirty="0" smtClean="0"/>
              <a:t>XML is richer. You have access to more fields, one of the most important being “problem start time”—you can say exactly when something was presented to a student or user. If you’re doing any type of latency-based analysis, this information might be crucial. Right now, it’s only available in the XML format.</a:t>
            </a:r>
          </a:p>
          <a:p>
            <a:endParaRPr lang="en-US" baseline="0" dirty="0" smtClean="0"/>
          </a:p>
          <a:p>
            <a:r>
              <a:rPr lang="en-US" baseline="0" dirty="0" smtClean="0"/>
              <a:t>XML, however, is more verbose—more lines of text to describe roughly the same thing—and its usually generated by a program. </a:t>
            </a:r>
          </a:p>
          <a:p>
            <a:endParaRPr lang="en-US" baseline="0" dirty="0" smtClean="0"/>
          </a:p>
          <a:p>
            <a:r>
              <a:rPr lang="en-US" baseline="0" dirty="0" smtClean="0"/>
              <a:t>Why tab-delimited? It’s more concise, editable in Excel, more human-readable. But it’s less rich.</a:t>
            </a:r>
          </a:p>
        </p:txBody>
      </p:sp>
      <p:sp>
        <p:nvSpPr>
          <p:cNvPr id="4" name="Slide Number Placeholder 3"/>
          <p:cNvSpPr>
            <a:spLocks noGrp="1"/>
          </p:cNvSpPr>
          <p:nvPr>
            <p:ph type="sldNum" sz="quarter" idx="10"/>
          </p:nvPr>
        </p:nvSpPr>
        <p:spPr/>
        <p:txBody>
          <a:bodyPr/>
          <a:lstStyle/>
          <a:p>
            <a:fld id="{F1604382-697A-43BD-A574-91F385EAA8A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at a short XML example. The data starts with a “context message”, indicating the data set, the time</a:t>
            </a:r>
          </a:p>
          <a:p>
            <a:endParaRPr lang="en-US" baseline="0" dirty="0" smtClean="0"/>
          </a:p>
          <a:p>
            <a:r>
              <a:rPr lang="en-US" baseline="0" dirty="0" smtClean="0"/>
              <a:t>--Need a meta element!</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at a short XML example. The data starts with a “context message”, indicating the data set, the time</a:t>
            </a:r>
          </a:p>
          <a:p>
            <a:endParaRPr lang="en-US" baseline="0" dirty="0" smtClean="0"/>
          </a:p>
          <a:p>
            <a:r>
              <a:rPr lang="en-US" baseline="0" dirty="0" smtClean="0"/>
              <a:t>--Need a meta element!</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604382-697A-43BD-A574-91F385EAA8A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tools are available to you for working</a:t>
            </a:r>
            <a:r>
              <a:rPr lang="en-US" baseline="0" dirty="0" smtClean="0"/>
              <a:t> in these formats?</a:t>
            </a:r>
          </a:p>
          <a:p>
            <a:endParaRPr lang="en-US" baseline="0" dirty="0" smtClean="0"/>
          </a:p>
          <a:p>
            <a:r>
              <a:rPr lang="en-US" baseline="0" dirty="0" smtClean="0"/>
              <a:t>On the XML side, we provide a Java logging library: if your tutor is built with Java, you could use this library to instrument logging. Similarly, the CTAT group provides a Flash logging library. You might consider building your tutor with CTAT, which has logging capabilities built in. Lastly, you might write your own XML using an application you write. In this case, you should use our XML </a:t>
            </a:r>
            <a:r>
              <a:rPr lang="en-US" baseline="0" dirty="0" err="1" smtClean="0"/>
              <a:t>Validator</a:t>
            </a:r>
            <a:r>
              <a:rPr lang="en-US" baseline="0" dirty="0" smtClean="0"/>
              <a:t> tool to validate the XML against our format.</a:t>
            </a:r>
          </a:p>
          <a:p>
            <a:endParaRPr lang="en-US" baseline="0" dirty="0" smtClean="0"/>
          </a:p>
          <a:p>
            <a:r>
              <a:rPr lang="en-US" baseline="0" dirty="0" smtClean="0"/>
              <a:t>On the tab-delimited side, you can use our Import Tool, which validates your file against our format.</a:t>
            </a:r>
            <a:endParaRPr lang="en-US" dirty="0"/>
          </a:p>
        </p:txBody>
      </p:sp>
      <p:sp>
        <p:nvSpPr>
          <p:cNvPr id="4" name="Slide Number Placeholder 3"/>
          <p:cNvSpPr>
            <a:spLocks noGrp="1"/>
          </p:cNvSpPr>
          <p:nvPr>
            <p:ph type="sldNum" sz="quarter" idx="10"/>
          </p:nvPr>
        </p:nvSpPr>
        <p:spPr/>
        <p:txBody>
          <a:bodyPr/>
          <a:lstStyle/>
          <a:p>
            <a:fld id="{F1604382-697A-43BD-A574-91F385EAA8A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03F74-B129-4D94-9C3B-B05883B6C01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85B167-85B5-4550-BD77-94C6320B2D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0D9092-5D59-4693-B3AC-FE1C8CA355F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4" descr="background"/>
          <p:cNvPicPr>
            <a:picLocks noChangeAspect="1" noChangeArrowheads="1"/>
          </p:cNvPicPr>
          <p:nvPr userDrawn="1"/>
        </p:nvPicPr>
        <p:blipFill>
          <a:blip r:embed="rId2" cstate="print"/>
          <a:srcRect t="12180" b="38977"/>
          <a:stretch>
            <a:fillRect/>
          </a:stretch>
        </p:blipFill>
        <p:spPr bwMode="auto">
          <a:xfrm>
            <a:off x="0" y="0"/>
            <a:ext cx="9134475" cy="6858000"/>
          </a:xfrm>
          <a:prstGeom prst="rect">
            <a:avLst/>
          </a:prstGeom>
          <a:noFill/>
        </p:spPr>
      </p:pic>
      <p:sp>
        <p:nvSpPr>
          <p:cNvPr id="2" name="Title 1"/>
          <p:cNvSpPr>
            <a:spLocks noGrp="1"/>
          </p:cNvSpPr>
          <p:nvPr>
            <p:ph type="title"/>
          </p:nvPr>
        </p:nvSpPr>
        <p:spPr>
          <a:xfrm>
            <a:off x="304800" y="228600"/>
            <a:ext cx="8229600" cy="6096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79ECA4-69B3-49F7-B4CA-9624C16BB9EF}" type="slidenum">
              <a:rPr lang="en-US"/>
              <a:pPr/>
              <a:t>‹#›</a:t>
            </a:fld>
            <a:endParaRPr lang="en-US"/>
          </a:p>
        </p:txBody>
      </p:sp>
      <p:cxnSp>
        <p:nvCxnSpPr>
          <p:cNvPr id="8" name="Straight Connector 7"/>
          <p:cNvCxnSpPr/>
          <p:nvPr userDrawn="1"/>
        </p:nvCxnSpPr>
        <p:spPr>
          <a:xfrm>
            <a:off x="381000" y="838200"/>
            <a:ext cx="81534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594386-D973-406D-8D27-8B41F96757F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65EC6D-3F77-4453-8001-6FDDB9A0674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82811E-CBB8-408D-8F8E-7A206F7C8D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271CED-D1C1-4CCF-990B-7AD9863D013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92DA46-D9B3-4BEF-AE8A-1A13F12094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1BD496-D807-4689-9574-6551A54C07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0BA55F-9B24-437A-A5E1-3A659313CAF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background"/>
          <p:cNvPicPr>
            <a:picLocks noChangeAspect="1" noChangeArrowheads="1"/>
          </p:cNvPicPr>
          <p:nvPr userDrawn="1"/>
        </p:nvPicPr>
        <p:blipFill>
          <a:blip r:embed="rId13" cstate="print"/>
          <a:srcRect t="12180" b="38977"/>
          <a:stretch>
            <a:fillRect/>
          </a:stretch>
        </p:blipFill>
        <p:spPr bwMode="auto">
          <a:xfrm>
            <a:off x="0" y="0"/>
            <a:ext cx="9134475" cy="68580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2961D2-7532-4476-B84D-24D947C8F1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slcdatasho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slcdatashop.org/about/libraries.html" TargetMode="External"/><Relationship Id="rId7" Type="http://schemas.openxmlformats.org/officeDocument/2006/relationships/hyperlink" Target="http://learnlab.web.cmu.edu/importverify.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learnlab.web.cmu.edu/xmlvalidator.html" TargetMode="External"/><Relationship Id="rId5" Type="http://schemas.openxmlformats.org/officeDocument/2006/relationships/hyperlink" Target="http://ctat.pact.cs.cmu.edu/" TargetMode="External"/><Relationship Id="rId4" Type="http://schemas.openxmlformats.org/officeDocument/2006/relationships/hyperlink" Target="http://ctat.pact.cs.cmu.edu/index.php?id=logging-flas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pslcdatashop.org/dtd/gui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pslcdatashop.org/help?page=export" TargetMode="External"/><Relationship Id="rId5" Type="http://schemas.openxmlformats.org/officeDocument/2006/relationships/hyperlink" Target="http://pslcdatashop.org/help?page=terms" TargetMode="External"/><Relationship Id="rId4" Type="http://schemas.openxmlformats.org/officeDocument/2006/relationships/hyperlink" Target="http://pslcdatashop.org/about/importverify.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1752600"/>
            <a:ext cx="8382000" cy="1752600"/>
          </a:xfrm>
        </p:spPr>
        <p:txBody>
          <a:bodyPr/>
          <a:lstStyle/>
          <a:p>
            <a:pPr lvl="0" algn="ctr">
              <a:buNone/>
            </a:pPr>
            <a:r>
              <a:rPr lang="en-US" sz="4800" dirty="0" smtClean="0"/>
              <a:t>Importing and Exporting DataShop Data</a:t>
            </a:r>
            <a:endParaRPr lang="en-US" sz="4800" dirty="0" smtClean="0">
              <a:solidFill>
                <a:schemeClr val="tx2"/>
              </a:solidFill>
              <a:latin typeface="+mj-lt"/>
              <a:ea typeface="+mj-ea"/>
              <a:cs typeface="+mj-cs"/>
            </a:endParaRPr>
          </a:p>
          <a:p>
            <a:pPr algn="ctr">
              <a:buNone/>
            </a:pPr>
            <a:r>
              <a:rPr lang="en-US" sz="2000" dirty="0" smtClean="0">
                <a:hlinkClick r:id="rId3"/>
              </a:rPr>
              <a:t>http://pslcdatashop.org</a:t>
            </a:r>
            <a:endParaRPr lang="en-US" sz="2000" dirty="0" smtClean="0"/>
          </a:p>
          <a:p>
            <a:pPr algn="ctr">
              <a:buNone/>
            </a:pPr>
            <a:r>
              <a:rPr lang="en-US" sz="1200" dirty="0" smtClean="0"/>
              <a:t>Slides current to DataShop version 4.1.8</a:t>
            </a:r>
            <a:endParaRPr lang="en-US" sz="1200" dirty="0"/>
          </a:p>
        </p:txBody>
      </p:sp>
      <p:sp>
        <p:nvSpPr>
          <p:cNvPr id="5" name="TextBox 4"/>
          <p:cNvSpPr txBox="1"/>
          <p:nvPr/>
        </p:nvSpPr>
        <p:spPr>
          <a:xfrm>
            <a:off x="3200400" y="4648200"/>
            <a:ext cx="2478564" cy="830997"/>
          </a:xfrm>
          <a:prstGeom prst="rect">
            <a:avLst/>
          </a:prstGeom>
          <a:noFill/>
        </p:spPr>
        <p:txBody>
          <a:bodyPr wrap="none" rtlCol="0">
            <a:spAutoFit/>
          </a:bodyPr>
          <a:lstStyle/>
          <a:p>
            <a:r>
              <a:rPr lang="en-US" sz="2800" dirty="0" smtClean="0"/>
              <a:t>Brett Leber</a:t>
            </a:r>
          </a:p>
          <a:p>
            <a:pPr marL="0" lvl="1"/>
            <a:r>
              <a:rPr lang="en-US" sz="2000" dirty="0" smtClean="0"/>
              <a:t>Interaction Designer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z="2800" dirty="0" smtClean="0"/>
              <a:t>Tools: XML vs. tab-delimited format</a:t>
            </a:r>
            <a:endParaRPr lang="en-US" sz="2800" dirty="0"/>
          </a:p>
        </p:txBody>
      </p:sp>
      <p:sp>
        <p:nvSpPr>
          <p:cNvPr id="4" name="Content Placeholder 3"/>
          <p:cNvSpPr>
            <a:spLocks noGrp="1"/>
          </p:cNvSpPr>
          <p:nvPr>
            <p:ph sz="half" idx="1"/>
          </p:nvPr>
        </p:nvSpPr>
        <p:spPr>
          <a:xfrm>
            <a:off x="228600" y="685800"/>
            <a:ext cx="4953000" cy="5486400"/>
          </a:xfrm>
        </p:spPr>
        <p:txBody>
          <a:bodyPr/>
          <a:lstStyle/>
          <a:p>
            <a:pPr>
              <a:buNone/>
            </a:pPr>
            <a:r>
              <a:rPr lang="en-US" sz="2400" dirty="0" smtClean="0"/>
              <a:t>XML</a:t>
            </a:r>
          </a:p>
          <a:p>
            <a:pPr>
              <a:lnSpc>
                <a:spcPct val="90000"/>
              </a:lnSpc>
            </a:pPr>
            <a:r>
              <a:rPr lang="en-US" sz="2000" dirty="0" smtClean="0"/>
              <a:t>Java Logging Library</a:t>
            </a:r>
          </a:p>
          <a:p>
            <a:pPr lvl="1">
              <a:lnSpc>
                <a:spcPct val="90000"/>
              </a:lnSpc>
            </a:pPr>
            <a:r>
              <a:rPr lang="en-US" sz="1600" dirty="0" smtClean="0"/>
              <a:t>Log in XML to disk or to a logging server</a:t>
            </a:r>
          </a:p>
          <a:p>
            <a:pPr lvl="1">
              <a:lnSpc>
                <a:spcPct val="90000"/>
              </a:lnSpc>
            </a:pPr>
            <a:r>
              <a:rPr lang="en-US" sz="1400" dirty="0" smtClean="0">
                <a:hlinkClick r:id="rId3"/>
              </a:rPr>
              <a:t>http://pslcdatashop.org/about/libraries.html</a:t>
            </a:r>
            <a:endParaRPr lang="en-US" sz="1400" dirty="0" smtClean="0"/>
          </a:p>
          <a:p>
            <a:pPr>
              <a:lnSpc>
                <a:spcPct val="90000"/>
              </a:lnSpc>
            </a:pPr>
            <a:r>
              <a:rPr lang="en-US" sz="2000" dirty="0" smtClean="0"/>
              <a:t>Flash Logging Library</a:t>
            </a:r>
          </a:p>
          <a:p>
            <a:pPr lvl="1">
              <a:lnSpc>
                <a:spcPct val="90000"/>
              </a:lnSpc>
            </a:pPr>
            <a:r>
              <a:rPr lang="en-US" sz="1600" dirty="0" smtClean="0"/>
              <a:t>Log to a logging server</a:t>
            </a:r>
          </a:p>
          <a:p>
            <a:pPr lvl="1">
              <a:lnSpc>
                <a:spcPct val="90000"/>
              </a:lnSpc>
            </a:pPr>
            <a:r>
              <a:rPr lang="en-US" sz="1400" dirty="0" smtClean="0">
                <a:hlinkClick r:id="rId4"/>
              </a:rPr>
              <a:t>http://ctat.pact.cs.cmu.edu/index.php?id=logging-flash</a:t>
            </a:r>
            <a:endParaRPr lang="en-US" sz="1400" dirty="0" smtClean="0"/>
          </a:p>
          <a:p>
            <a:pPr>
              <a:lnSpc>
                <a:spcPct val="90000"/>
              </a:lnSpc>
            </a:pPr>
            <a:r>
              <a:rPr lang="en-US" sz="2000" dirty="0" smtClean="0"/>
              <a:t>Build a tutor with CTAT without programming</a:t>
            </a:r>
          </a:p>
          <a:p>
            <a:pPr lvl="1">
              <a:lnSpc>
                <a:spcPct val="90000"/>
              </a:lnSpc>
            </a:pPr>
            <a:r>
              <a:rPr lang="en-US" sz="1400" dirty="0" smtClean="0"/>
              <a:t>Can log to disk or to a logging server</a:t>
            </a:r>
          </a:p>
          <a:p>
            <a:pPr lvl="1">
              <a:lnSpc>
                <a:spcPct val="90000"/>
              </a:lnSpc>
            </a:pPr>
            <a:r>
              <a:rPr lang="en-US" sz="1400" dirty="0" smtClean="0">
                <a:hlinkClick r:id="rId5"/>
              </a:rPr>
              <a:t>http://ctat.pact.cs.cmu.edu</a:t>
            </a:r>
            <a:endParaRPr lang="en-US" sz="1400" dirty="0" smtClean="0"/>
          </a:p>
          <a:p>
            <a:pPr>
              <a:lnSpc>
                <a:spcPct val="90000"/>
              </a:lnSpc>
            </a:pPr>
            <a:r>
              <a:rPr lang="en-US" sz="2000" dirty="0" smtClean="0"/>
              <a:t>Convert to XML via your own program</a:t>
            </a:r>
          </a:p>
          <a:p>
            <a:pPr lvl="1">
              <a:lnSpc>
                <a:spcPct val="90000"/>
              </a:lnSpc>
            </a:pPr>
            <a:r>
              <a:rPr lang="en-US" sz="1400" dirty="0" smtClean="0"/>
              <a:t>Transform existing log data into valid Tutor Message Format</a:t>
            </a:r>
          </a:p>
          <a:p>
            <a:pPr lvl="1">
              <a:lnSpc>
                <a:spcPct val="90000"/>
              </a:lnSpc>
            </a:pPr>
            <a:r>
              <a:rPr lang="en-US" sz="1400" dirty="0" smtClean="0"/>
              <a:t>Validate your XML with a tool we’ve created </a:t>
            </a:r>
          </a:p>
          <a:p>
            <a:pPr lvl="1">
              <a:lnSpc>
                <a:spcPct val="90000"/>
              </a:lnSpc>
            </a:pPr>
            <a:r>
              <a:rPr lang="en-US" sz="1400" dirty="0" smtClean="0">
                <a:hlinkClick r:id="rId6"/>
              </a:rPr>
              <a:t>http://pslcdatashop.web.cmu.edu/xmlvalidator.html</a:t>
            </a:r>
            <a:endParaRPr lang="en-US" sz="1400" dirty="0" smtClean="0"/>
          </a:p>
          <a:p>
            <a:pPr>
              <a:lnSpc>
                <a:spcPct val="90000"/>
              </a:lnSpc>
            </a:pPr>
            <a:endParaRPr lang="en-US" sz="1800" dirty="0" smtClean="0"/>
          </a:p>
          <a:p>
            <a:pPr lvl="1">
              <a:lnSpc>
                <a:spcPct val="90000"/>
              </a:lnSpc>
            </a:pPr>
            <a:endParaRPr lang="en-US" sz="1400" dirty="0" smtClean="0"/>
          </a:p>
          <a:p>
            <a:pPr>
              <a:buNone/>
            </a:pPr>
            <a:endParaRPr lang="en-US" dirty="0" smtClean="0"/>
          </a:p>
        </p:txBody>
      </p:sp>
      <p:sp>
        <p:nvSpPr>
          <p:cNvPr id="5" name="Content Placeholder 4"/>
          <p:cNvSpPr>
            <a:spLocks noGrp="1"/>
          </p:cNvSpPr>
          <p:nvPr>
            <p:ph sz="half" idx="2"/>
          </p:nvPr>
        </p:nvSpPr>
        <p:spPr>
          <a:xfrm>
            <a:off x="4953000" y="685800"/>
            <a:ext cx="4038600" cy="4525963"/>
          </a:xfrm>
        </p:spPr>
        <p:txBody>
          <a:bodyPr/>
          <a:lstStyle/>
          <a:p>
            <a:pPr>
              <a:buNone/>
            </a:pPr>
            <a:r>
              <a:rPr lang="en-US" sz="2400" dirty="0" smtClean="0"/>
              <a:t>Tab-delimited</a:t>
            </a:r>
            <a:endParaRPr lang="en-US" dirty="0" smtClean="0"/>
          </a:p>
          <a:p>
            <a:pPr>
              <a:lnSpc>
                <a:spcPct val="90000"/>
              </a:lnSpc>
            </a:pPr>
            <a:r>
              <a:rPr lang="en-US" sz="2200" dirty="0" smtClean="0"/>
              <a:t>DataShop Import Tool</a:t>
            </a:r>
          </a:p>
          <a:p>
            <a:pPr lvl="1">
              <a:lnSpc>
                <a:spcPct val="90000"/>
              </a:lnSpc>
            </a:pPr>
            <a:r>
              <a:rPr lang="en-US" sz="1400" dirty="0" smtClean="0"/>
              <a:t>Verify your import file with our Verification Tool</a:t>
            </a:r>
          </a:p>
          <a:p>
            <a:pPr lvl="1">
              <a:lnSpc>
                <a:spcPct val="90000"/>
              </a:lnSpc>
            </a:pPr>
            <a:r>
              <a:rPr lang="en-US" sz="1400" dirty="0" smtClean="0">
                <a:hlinkClick r:id="rId7"/>
              </a:rPr>
              <a:t>http://pslcdatashop.web.cmu.edu/importverify.html</a:t>
            </a:r>
            <a:endParaRPr lang="en-US" sz="14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Documentation</a:t>
            </a:r>
            <a:endParaRPr lang="en-US" dirty="0"/>
          </a:p>
        </p:txBody>
      </p:sp>
      <p:sp>
        <p:nvSpPr>
          <p:cNvPr id="6" name="Content Placeholder 5"/>
          <p:cNvSpPr>
            <a:spLocks noGrp="1"/>
          </p:cNvSpPr>
          <p:nvPr>
            <p:ph idx="1"/>
          </p:nvPr>
        </p:nvSpPr>
        <p:spPr>
          <a:xfrm>
            <a:off x="457200" y="1066800"/>
            <a:ext cx="8229600" cy="5059363"/>
          </a:xfrm>
        </p:spPr>
        <p:txBody>
          <a:bodyPr/>
          <a:lstStyle/>
          <a:p>
            <a:pPr>
              <a:lnSpc>
                <a:spcPct val="90000"/>
              </a:lnSpc>
              <a:buNone/>
            </a:pPr>
            <a:r>
              <a:rPr lang="en-US" sz="2200" dirty="0" smtClean="0"/>
              <a:t>For XML:</a:t>
            </a:r>
          </a:p>
          <a:p>
            <a:pPr>
              <a:lnSpc>
                <a:spcPct val="90000"/>
              </a:lnSpc>
            </a:pPr>
            <a:r>
              <a:rPr lang="en-US" sz="2200" dirty="0" smtClean="0"/>
              <a:t>Guide to the Tutor Message Format:</a:t>
            </a:r>
            <a:br>
              <a:rPr lang="en-US" sz="2200" dirty="0" smtClean="0"/>
            </a:br>
            <a:r>
              <a:rPr lang="en-US" sz="2200" dirty="0" smtClean="0">
                <a:hlinkClick r:id="rId3"/>
              </a:rPr>
              <a:t>http://pslcdatashop.org/dtd/guide/</a:t>
            </a:r>
            <a:endParaRPr lang="en-US" sz="2200" dirty="0" smtClean="0"/>
          </a:p>
          <a:p>
            <a:pPr>
              <a:lnSpc>
                <a:spcPct val="90000"/>
              </a:lnSpc>
              <a:buNone/>
            </a:pPr>
            <a:endParaRPr lang="en-US" sz="2200" dirty="0" smtClean="0"/>
          </a:p>
          <a:p>
            <a:pPr>
              <a:lnSpc>
                <a:spcPct val="90000"/>
              </a:lnSpc>
              <a:buNone/>
            </a:pPr>
            <a:r>
              <a:rPr lang="en-US" sz="2200" dirty="0" smtClean="0"/>
              <a:t>For tab-delimited format:</a:t>
            </a:r>
          </a:p>
          <a:p>
            <a:pPr>
              <a:lnSpc>
                <a:spcPct val="90000"/>
              </a:lnSpc>
            </a:pPr>
            <a:r>
              <a:rPr lang="en-US" sz="2200" dirty="0" smtClean="0">
                <a:hlinkClick r:id="rId4"/>
              </a:rPr>
              <a:t>http://pslcdatashop.org/about/importverify.html</a:t>
            </a:r>
            <a:endParaRPr lang="en-US" sz="2200" dirty="0" smtClean="0"/>
          </a:p>
          <a:p>
            <a:pPr>
              <a:lnSpc>
                <a:spcPct val="90000"/>
              </a:lnSpc>
            </a:pPr>
            <a:endParaRPr lang="en-US" sz="2200" dirty="0" smtClean="0"/>
          </a:p>
          <a:p>
            <a:pPr>
              <a:lnSpc>
                <a:spcPct val="90000"/>
              </a:lnSpc>
              <a:buNone/>
            </a:pPr>
            <a:r>
              <a:rPr lang="en-US" sz="2200" dirty="0" smtClean="0"/>
              <a:t>To learn about terminology:</a:t>
            </a:r>
          </a:p>
          <a:p>
            <a:pPr>
              <a:lnSpc>
                <a:spcPct val="90000"/>
              </a:lnSpc>
            </a:pPr>
            <a:r>
              <a:rPr lang="en-US" sz="2200" dirty="0" smtClean="0">
                <a:hlinkClick r:id="rId5"/>
              </a:rPr>
              <a:t>http://pslcdatashop.org/help?page=terms</a:t>
            </a:r>
            <a:endParaRPr lang="en-US" sz="2200" dirty="0" smtClean="0"/>
          </a:p>
          <a:p>
            <a:pPr>
              <a:lnSpc>
                <a:spcPct val="90000"/>
              </a:lnSpc>
              <a:buNone/>
            </a:pPr>
            <a:endParaRPr lang="en-US" sz="2200" dirty="0" smtClean="0"/>
          </a:p>
          <a:p>
            <a:pPr>
              <a:lnSpc>
                <a:spcPct val="90000"/>
              </a:lnSpc>
              <a:buNone/>
            </a:pPr>
            <a:r>
              <a:rPr lang="en-US" sz="2200" dirty="0" smtClean="0"/>
              <a:t>To learn about existing DataShop output formats:</a:t>
            </a:r>
          </a:p>
          <a:p>
            <a:pPr>
              <a:lnSpc>
                <a:spcPct val="90000"/>
              </a:lnSpc>
            </a:pPr>
            <a:r>
              <a:rPr lang="en-US" sz="2200" dirty="0" smtClean="0">
                <a:hlinkClick r:id="rId6"/>
              </a:rPr>
              <a:t>http://pslcdatashop.org/help?page=export</a:t>
            </a:r>
            <a:endParaRPr lang="en-US" sz="2200" dirty="0" smtClean="0"/>
          </a:p>
          <a:p>
            <a:pPr>
              <a:lnSpc>
                <a:spcPct val="90000"/>
              </a:lnSpc>
              <a:buNone/>
            </a:pPr>
            <a:endParaRPr lang="en-US" sz="2200" dirty="0" smtClean="0"/>
          </a:p>
          <a:p>
            <a:pPr>
              <a:lnSpc>
                <a:spcPct val="90000"/>
              </a:lnSpc>
              <a:buNone/>
            </a:pPr>
            <a:endParaRPr lang="en-US" sz="18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Case Study: Chinese Writing Study Fall 2009</a:t>
            </a:r>
            <a:endParaRPr lang="en-US" sz="2800" dirty="0"/>
          </a:p>
        </p:txBody>
      </p:sp>
      <p:sp>
        <p:nvSpPr>
          <p:cNvPr id="3" name="Content Placeholder 2"/>
          <p:cNvSpPr>
            <a:spLocks noGrp="1"/>
          </p:cNvSpPr>
          <p:nvPr>
            <p:ph idx="1"/>
          </p:nvPr>
        </p:nvSpPr>
        <p:spPr>
          <a:xfrm>
            <a:off x="457200" y="990600"/>
            <a:ext cx="8229600" cy="4525963"/>
          </a:xfrm>
        </p:spPr>
        <p:txBody>
          <a:bodyPr/>
          <a:lstStyle/>
          <a:p>
            <a:pPr>
              <a:buNone/>
            </a:pPr>
            <a:r>
              <a:rPr lang="en-US" sz="1600" dirty="0" smtClean="0"/>
              <a:t>http://www.learnlab.org/research/wiki/index.php/Perfetti_-_Read_Write_Integration</a:t>
            </a:r>
          </a:p>
          <a:p>
            <a:pPr>
              <a:buNone/>
            </a:pPr>
            <a:endParaRPr lang="en-US" sz="1600" dirty="0" smtClean="0"/>
          </a:p>
          <a:p>
            <a:r>
              <a:rPr lang="en-US" sz="2000" dirty="0" smtClean="0"/>
              <a:t>Researchers presented the DataShop team with their data, which was a tabular format unlike the DataShop format.</a:t>
            </a:r>
          </a:p>
          <a:p>
            <a:r>
              <a:rPr lang="en-US" sz="2000" dirty="0" smtClean="0"/>
              <a:t>DataShop team consulted with the research team to see which DataShop-required fields were missing and which new fields were extra. </a:t>
            </a:r>
          </a:p>
          <a:p>
            <a:r>
              <a:rPr lang="en-US" sz="2000" dirty="0" smtClean="0"/>
              <a:t>DataShop team and researchers arrived at definitions of problems, steps, and knowledge components. </a:t>
            </a:r>
          </a:p>
          <a:p>
            <a:r>
              <a:rPr lang="en-US" sz="2000" dirty="0" smtClean="0"/>
              <a:t>DataShop requires a correct/incorrect tagging of each attempt, so correctness was determined by a threshold  (</a:t>
            </a:r>
            <a:r>
              <a:rPr lang="en-US" sz="2000" dirty="0" err="1" smtClean="0"/>
              <a:t>eg</a:t>
            </a:r>
            <a:r>
              <a:rPr lang="en-US" sz="2000" dirty="0" smtClean="0"/>
              <a:t>, 0.5)</a:t>
            </a:r>
          </a:p>
          <a:p>
            <a:r>
              <a:rPr lang="en-US" sz="2000" dirty="0" smtClean="0"/>
              <a:t>DataShop consultant (</a:t>
            </a:r>
            <a:r>
              <a:rPr lang="en-US" sz="2000" dirty="0" err="1" smtClean="0"/>
              <a:t>Alida</a:t>
            </a:r>
            <a:r>
              <a:rPr lang="en-US" sz="2000" dirty="0" smtClean="0"/>
              <a:t>) wrote a converter to convert from this tabular format to XML, and imported into DataShop.</a:t>
            </a:r>
            <a:endParaRPr lang="en-US" sz="16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Future of importing and the format</a:t>
            </a:r>
            <a:endParaRPr lang="en-US" sz="3600" dirty="0"/>
          </a:p>
        </p:txBody>
      </p:sp>
      <p:sp>
        <p:nvSpPr>
          <p:cNvPr id="3" name="Content Placeholder 2"/>
          <p:cNvSpPr>
            <a:spLocks noGrp="1"/>
          </p:cNvSpPr>
          <p:nvPr>
            <p:ph idx="1"/>
          </p:nvPr>
        </p:nvSpPr>
        <p:spPr>
          <a:xfrm>
            <a:off x="457200" y="1066800"/>
            <a:ext cx="8229600" cy="4525963"/>
          </a:xfrm>
        </p:spPr>
        <p:txBody>
          <a:bodyPr/>
          <a:lstStyle/>
          <a:p>
            <a:r>
              <a:rPr lang="en-US" dirty="0" smtClean="0"/>
              <a:t>Push-button import</a:t>
            </a:r>
          </a:p>
          <a:p>
            <a:r>
              <a:rPr lang="en-US" dirty="0" smtClean="0"/>
              <a:t>Richer, more-flexible format</a:t>
            </a:r>
          </a:p>
          <a:p>
            <a:r>
              <a:rPr lang="en-US" dirty="0" smtClean="0"/>
              <a:t>Multimedia (audio</a:t>
            </a:r>
            <a:r>
              <a:rPr lang="en-US" dirty="0" smtClean="0"/>
              <a:t>)</a:t>
            </a:r>
          </a:p>
          <a:p>
            <a:r>
              <a:rPr lang="en-US" dirty="0" smtClean="0"/>
              <a:t>Dialogue data</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Exporting from DataShop</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From the website:</a:t>
            </a:r>
          </a:p>
          <a:p>
            <a:pPr lvl="1"/>
            <a:r>
              <a:rPr lang="en-US" dirty="0" smtClean="0"/>
              <a:t>By transaction</a:t>
            </a:r>
          </a:p>
          <a:p>
            <a:pPr lvl="1"/>
            <a:r>
              <a:rPr lang="en-US" dirty="0" smtClean="0"/>
              <a:t>By student-step</a:t>
            </a:r>
          </a:p>
          <a:p>
            <a:pPr lvl="1"/>
            <a:r>
              <a:rPr lang="en-US" dirty="0" smtClean="0"/>
              <a:t>By student-problem</a:t>
            </a:r>
          </a:p>
          <a:p>
            <a:endParaRPr lang="en-US" dirty="0" smtClean="0"/>
          </a:p>
          <a:p>
            <a:r>
              <a:rPr lang="en-US" dirty="0" smtClean="0"/>
              <a:t>From web services:</a:t>
            </a:r>
          </a:p>
          <a:p>
            <a:pPr lvl="1"/>
            <a:r>
              <a:rPr lang="en-US" dirty="0" smtClean="0"/>
              <a:t>By transaction</a:t>
            </a:r>
          </a:p>
          <a:p>
            <a:pPr lvl="1"/>
            <a:r>
              <a:rPr lang="en-US" dirty="0" smtClean="0"/>
              <a:t>By student-step</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Exporting from DataShop</a:t>
            </a:r>
            <a:endParaRPr lang="en-US" dirty="0"/>
          </a:p>
        </p:txBody>
      </p:sp>
      <p:sp>
        <p:nvSpPr>
          <p:cNvPr id="3" name="Content Placeholder 2"/>
          <p:cNvSpPr>
            <a:spLocks noGrp="1"/>
          </p:cNvSpPr>
          <p:nvPr>
            <p:ph idx="1"/>
          </p:nvPr>
        </p:nvSpPr>
        <p:spPr>
          <a:xfrm>
            <a:off x="457200" y="1066800"/>
            <a:ext cx="8229600" cy="5105400"/>
          </a:xfrm>
        </p:spPr>
        <p:txBody>
          <a:bodyPr/>
          <a:lstStyle/>
          <a:p>
            <a:pPr marL="514350" indent="-514350">
              <a:buFont typeface="+mj-lt"/>
              <a:buAutoNum type="arabicPeriod"/>
            </a:pPr>
            <a:r>
              <a:rPr lang="en-US" sz="2800" dirty="0" smtClean="0"/>
              <a:t>Log in to the web application.</a:t>
            </a:r>
          </a:p>
          <a:p>
            <a:pPr marL="514350" indent="-514350">
              <a:buFont typeface="+mj-lt"/>
              <a:buAutoNum type="arabicPeriod"/>
            </a:pPr>
            <a:r>
              <a:rPr lang="en-US" sz="2800" dirty="0" smtClean="0"/>
              <a:t>Choose a dataset.</a:t>
            </a:r>
          </a:p>
          <a:p>
            <a:pPr marL="514350" indent="-514350">
              <a:buFont typeface="+mj-lt"/>
              <a:buAutoNum type="arabicPeriod"/>
            </a:pPr>
            <a:r>
              <a:rPr lang="en-US" sz="2800" dirty="0" smtClean="0"/>
              <a:t>Click “Export” tab.</a:t>
            </a:r>
          </a:p>
          <a:p>
            <a:pPr marL="514350" indent="-514350">
              <a:buFont typeface="+mj-lt"/>
              <a:buAutoNum type="arabicPeriod"/>
            </a:pPr>
            <a:r>
              <a:rPr lang="en-US" sz="2800" dirty="0" smtClean="0"/>
              <a:t>Choose a level of granularity (transaction, step, or problem).</a:t>
            </a:r>
          </a:p>
          <a:p>
            <a:pPr marL="514350" indent="-514350">
              <a:buFont typeface="+mj-lt"/>
              <a:buAutoNum type="arabicPeriod"/>
            </a:pPr>
            <a:r>
              <a:rPr lang="en-US" sz="2800" dirty="0" smtClean="0"/>
              <a:t>Choose a sample.</a:t>
            </a:r>
          </a:p>
          <a:p>
            <a:pPr marL="514350" indent="-514350">
              <a:buFont typeface="+mj-lt"/>
              <a:buAutoNum type="arabicPeriod"/>
            </a:pPr>
            <a:r>
              <a:rPr lang="en-US" sz="2800" dirty="0" smtClean="0"/>
              <a:t>Click export button.</a:t>
            </a:r>
          </a:p>
          <a:p>
            <a:pPr indent="-1588">
              <a:buNone/>
            </a:pPr>
            <a:r>
              <a:rPr lang="en-US" sz="2400" dirty="0" smtClean="0"/>
              <a:t>Tip: “All Data” sample is cached for transaction export, so choosing that sample results in fastest export.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0" y="2514600"/>
            <a:ext cx="5486400" cy="609600"/>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Is your data right for DataShop?</a:t>
            </a:r>
            <a:endParaRPr lang="en-US" sz="3600" dirty="0"/>
          </a:p>
        </p:txBody>
      </p:sp>
      <p:sp>
        <p:nvSpPr>
          <p:cNvPr id="3" name="Content Placeholder 2"/>
          <p:cNvSpPr>
            <a:spLocks noGrp="1"/>
          </p:cNvSpPr>
          <p:nvPr>
            <p:ph idx="1"/>
          </p:nvPr>
        </p:nvSpPr>
        <p:spPr>
          <a:xfrm>
            <a:off x="457200" y="1066800"/>
            <a:ext cx="8229600" cy="4525963"/>
          </a:xfrm>
        </p:spPr>
        <p:txBody>
          <a:bodyPr/>
          <a:lstStyle/>
          <a:p>
            <a:pPr>
              <a:buNone/>
            </a:pPr>
            <a:r>
              <a:rPr lang="en-US" dirty="0" smtClean="0"/>
              <a:t>It might be if it…</a:t>
            </a:r>
          </a:p>
          <a:p>
            <a:r>
              <a:rPr lang="en-US" sz="2800" dirty="0" smtClean="0"/>
              <a:t>was produced by an intelligent tutoring system</a:t>
            </a:r>
          </a:p>
          <a:p>
            <a:r>
              <a:rPr lang="en-US" sz="2800" dirty="0" smtClean="0"/>
              <a:t>follows a student action, tutor response sequence (untutored actions OK)</a:t>
            </a:r>
          </a:p>
          <a:p>
            <a:r>
              <a:rPr lang="en-US" sz="2800" dirty="0" smtClean="0"/>
              <a:t>is primarily textual</a:t>
            </a:r>
          </a:p>
          <a:p>
            <a:r>
              <a:rPr lang="en-US" sz="2800" dirty="0" smtClean="0"/>
              <a:t>encodes some notion of “steps”</a:t>
            </a:r>
          </a:p>
          <a:p>
            <a:endParaRPr lang="en-US" dirty="0"/>
          </a:p>
        </p:txBody>
      </p:sp>
      <p:sp>
        <p:nvSpPr>
          <p:cNvPr id="4" name="Rectangle 3"/>
          <p:cNvSpPr/>
          <p:nvPr/>
        </p:nvSpPr>
        <p:spPr>
          <a:xfrm>
            <a:off x="533400" y="5181600"/>
            <a:ext cx="5945858" cy="535531"/>
          </a:xfrm>
          <a:prstGeom prst="rect">
            <a:avLst/>
          </a:prstGeom>
        </p:spPr>
        <p:txBody>
          <a:bodyPr wrap="none">
            <a:spAutoFit/>
          </a:bodyPr>
          <a:lstStyle/>
          <a:p>
            <a:pPr>
              <a:lnSpc>
                <a:spcPct val="90000"/>
              </a:lnSpc>
              <a:buNone/>
            </a:pPr>
            <a:r>
              <a:rPr lang="en-US" sz="3200" dirty="0" smtClean="0"/>
              <a:t>What kind of data do you have?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Benefits of importing your data</a:t>
            </a:r>
            <a:endParaRPr lang="en-US" sz="3600" dirty="0"/>
          </a:p>
        </p:txBody>
      </p:sp>
      <p:sp>
        <p:nvSpPr>
          <p:cNvPr id="3" name="Content Placeholder 2"/>
          <p:cNvSpPr>
            <a:spLocks noGrp="1"/>
          </p:cNvSpPr>
          <p:nvPr>
            <p:ph idx="1"/>
          </p:nvPr>
        </p:nvSpPr>
        <p:spPr>
          <a:xfrm>
            <a:off x="457200" y="990601"/>
            <a:ext cx="8229600" cy="4038600"/>
          </a:xfrm>
        </p:spPr>
        <p:txBody>
          <a:bodyPr/>
          <a:lstStyle/>
          <a:p>
            <a:pPr>
              <a:buNone/>
            </a:pPr>
            <a:r>
              <a:rPr lang="en-US" dirty="0" smtClean="0"/>
              <a:t>DataShop offers:</a:t>
            </a:r>
          </a:p>
          <a:p>
            <a:r>
              <a:rPr lang="en-US" sz="2800" dirty="0" smtClean="0"/>
              <a:t>Web-based visualization and analysis tools for exploring your data</a:t>
            </a:r>
          </a:p>
          <a:p>
            <a:r>
              <a:rPr lang="en-US" sz="2800" dirty="0" smtClean="0"/>
              <a:t>Secure storage and backup</a:t>
            </a:r>
          </a:p>
          <a:p>
            <a:r>
              <a:rPr lang="en-US" sz="2800" dirty="0" smtClean="0"/>
              <a:t>A location on the web where anyone you want can access your data</a:t>
            </a:r>
          </a:p>
          <a:p>
            <a:r>
              <a:rPr lang="en-US" sz="2800" dirty="0" smtClean="0"/>
              <a:t>Web services for programmatic access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990600"/>
            <a:ext cx="8229600" cy="5486400"/>
          </a:xfrm>
        </p:spPr>
        <p:txBody>
          <a:bodyPr/>
          <a:lstStyle/>
          <a:p>
            <a:pPr>
              <a:lnSpc>
                <a:spcPct val="90000"/>
              </a:lnSpc>
            </a:pPr>
            <a:r>
              <a:rPr lang="en-US" sz="2400" dirty="0" smtClean="0"/>
              <a:t>Directly/Real-time</a:t>
            </a:r>
          </a:p>
          <a:p>
            <a:pPr lvl="1">
              <a:lnSpc>
                <a:spcPct val="90000"/>
              </a:lnSpc>
            </a:pPr>
            <a:r>
              <a:rPr lang="en-US" sz="2000" dirty="0" smtClean="0"/>
              <a:t>Some tutors are logging directly to the PSLC logging database</a:t>
            </a:r>
          </a:p>
          <a:p>
            <a:pPr lvl="1">
              <a:lnSpc>
                <a:spcPct val="90000"/>
              </a:lnSpc>
            </a:pPr>
            <a:r>
              <a:rPr lang="en-US" sz="2000" dirty="0" smtClean="0"/>
              <a:t>CTAT-based tutors (when configured correctly), can log to disk or to the logging database over the internet</a:t>
            </a:r>
            <a:endParaRPr lang="en-US" sz="2400" dirty="0" smtClean="0"/>
          </a:p>
          <a:p>
            <a:pPr>
              <a:lnSpc>
                <a:spcPct val="90000"/>
              </a:lnSpc>
            </a:pPr>
            <a:r>
              <a:rPr lang="en-US" sz="2400" dirty="0" smtClean="0"/>
              <a:t>Indirectly</a:t>
            </a:r>
          </a:p>
          <a:p>
            <a:pPr lvl="1">
              <a:lnSpc>
                <a:spcPct val="90000"/>
              </a:lnSpc>
            </a:pPr>
            <a:r>
              <a:rPr lang="en-US" sz="2000" dirty="0" smtClean="0"/>
              <a:t>Other tutors are logging to their own file formats or their own databases</a:t>
            </a:r>
          </a:p>
          <a:p>
            <a:pPr lvl="2">
              <a:lnSpc>
                <a:spcPct val="90000"/>
              </a:lnSpc>
            </a:pPr>
            <a:r>
              <a:rPr lang="en-US" sz="2000" dirty="0" smtClean="0"/>
              <a:t>These data require a conversion process</a:t>
            </a:r>
          </a:p>
          <a:p>
            <a:pPr lvl="2">
              <a:lnSpc>
                <a:spcPct val="90000"/>
              </a:lnSpc>
            </a:pPr>
            <a:r>
              <a:rPr lang="en-US" sz="2000" dirty="0" smtClean="0"/>
              <a:t>Many studies are in this category</a:t>
            </a:r>
            <a:endParaRPr lang="en-US" sz="2000" dirty="0"/>
          </a:p>
          <a:p>
            <a:pPr>
              <a:lnSpc>
                <a:spcPct val="90000"/>
              </a:lnSpc>
            </a:pPr>
            <a:endParaRPr lang="en-US" dirty="0" smtClean="0"/>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schemeClr val="tx2"/>
                </a:solidFill>
                <a:effectLst/>
                <a:uLnTx/>
                <a:uFillTx/>
                <a:latin typeface="+mj-lt"/>
                <a:ea typeface="+mj-ea"/>
                <a:cs typeface="+mj-cs"/>
              </a:rPr>
              <a:t>How do I get data in?</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t>XML vs. tab-delimited format</a:t>
            </a:r>
            <a:endParaRPr lang="en-US" sz="3600" dirty="0"/>
          </a:p>
        </p:txBody>
      </p:sp>
      <p:sp>
        <p:nvSpPr>
          <p:cNvPr id="4" name="Content Placeholder 3"/>
          <p:cNvSpPr>
            <a:spLocks noGrp="1"/>
          </p:cNvSpPr>
          <p:nvPr>
            <p:ph sz="half" idx="1"/>
          </p:nvPr>
        </p:nvSpPr>
        <p:spPr>
          <a:xfrm>
            <a:off x="457200" y="990600"/>
            <a:ext cx="4038600" cy="4525963"/>
          </a:xfrm>
        </p:spPr>
        <p:txBody>
          <a:bodyPr/>
          <a:lstStyle/>
          <a:p>
            <a:pPr>
              <a:buNone/>
            </a:pPr>
            <a:r>
              <a:rPr lang="en-US" sz="2400" dirty="0" smtClean="0"/>
              <a:t>XML</a:t>
            </a:r>
            <a:endParaRPr lang="en-US" dirty="0" smtClean="0"/>
          </a:p>
          <a:p>
            <a:r>
              <a:rPr lang="en-US" sz="2000" dirty="0" smtClean="0"/>
              <a:t>Richer description than tab-delimited</a:t>
            </a:r>
          </a:p>
          <a:p>
            <a:pPr lvl="1"/>
            <a:r>
              <a:rPr lang="en-US" sz="1600" dirty="0" smtClean="0"/>
              <a:t>More fields</a:t>
            </a:r>
          </a:p>
          <a:p>
            <a:pPr lvl="1"/>
            <a:r>
              <a:rPr lang="en-US" sz="1600" dirty="0" smtClean="0"/>
              <a:t>Problem start time</a:t>
            </a:r>
          </a:p>
          <a:p>
            <a:pPr lvl="1"/>
            <a:r>
              <a:rPr lang="en-US" sz="1600" dirty="0" smtClean="0"/>
              <a:t>Problem description</a:t>
            </a:r>
          </a:p>
          <a:p>
            <a:pPr lvl="1"/>
            <a:r>
              <a:rPr lang="en-US" sz="1600" dirty="0" smtClean="0"/>
              <a:t>Problem tutor flag</a:t>
            </a:r>
          </a:p>
          <a:p>
            <a:r>
              <a:rPr lang="en-US" sz="2000" dirty="0" smtClean="0"/>
              <a:t>More verbose </a:t>
            </a:r>
          </a:p>
          <a:p>
            <a:r>
              <a:rPr lang="en-US" sz="2000" dirty="0" smtClean="0"/>
              <a:t>Requires some familiarity with XML</a:t>
            </a:r>
          </a:p>
          <a:p>
            <a:r>
              <a:rPr lang="en-US" sz="2000" dirty="0" smtClean="0"/>
              <a:t>Not especially readable</a:t>
            </a:r>
          </a:p>
          <a:p>
            <a:pPr lvl="1"/>
            <a:endParaRPr lang="en-US" dirty="0"/>
          </a:p>
        </p:txBody>
      </p:sp>
      <p:sp>
        <p:nvSpPr>
          <p:cNvPr id="5" name="Content Placeholder 4"/>
          <p:cNvSpPr>
            <a:spLocks noGrp="1"/>
          </p:cNvSpPr>
          <p:nvPr>
            <p:ph sz="half" idx="2"/>
          </p:nvPr>
        </p:nvSpPr>
        <p:spPr>
          <a:xfrm>
            <a:off x="4648200" y="990600"/>
            <a:ext cx="4038600" cy="4525963"/>
          </a:xfrm>
        </p:spPr>
        <p:txBody>
          <a:bodyPr/>
          <a:lstStyle/>
          <a:p>
            <a:pPr>
              <a:buNone/>
            </a:pPr>
            <a:r>
              <a:rPr lang="en-US" sz="2400" dirty="0" smtClean="0"/>
              <a:t>Tab-delimited</a:t>
            </a:r>
            <a:endParaRPr lang="en-US" dirty="0" smtClean="0"/>
          </a:p>
          <a:p>
            <a:r>
              <a:rPr lang="en-US" sz="2000" dirty="0" smtClean="0"/>
              <a:t>More concise</a:t>
            </a:r>
          </a:p>
          <a:p>
            <a:r>
              <a:rPr lang="en-US" sz="2000" dirty="0" smtClean="0"/>
              <a:t>Can edit in Excel</a:t>
            </a:r>
          </a:p>
          <a:p>
            <a:r>
              <a:rPr lang="en-US" sz="2000" dirty="0" smtClean="0"/>
              <a:t>More easily shareable</a:t>
            </a:r>
          </a:p>
          <a:p>
            <a:r>
              <a:rPr lang="en-US" sz="2000" dirty="0" smtClean="0"/>
              <a:t>Less rich than XML</a:t>
            </a:r>
          </a:p>
          <a:p>
            <a:pPr lvl="1"/>
            <a:r>
              <a:rPr lang="en-US" sz="1600" dirty="0" smtClean="0"/>
              <a:t>Missing problem start time, description, and tutor flag</a:t>
            </a:r>
          </a:p>
          <a:p>
            <a:endParaRPr lang="en-US" sz="2000" dirty="0" smtClean="0"/>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52400"/>
            <a:ext cx="8001000" cy="369332"/>
          </a:xfrm>
          <a:prstGeom prst="rect">
            <a:avLst/>
          </a:prstGeom>
          <a:noFill/>
        </p:spPr>
        <p:txBody>
          <a:bodyPr wrap="square" rtlCol="0">
            <a:spAutoFit/>
          </a:bodyPr>
          <a:lstStyle/>
          <a:p>
            <a:endParaRPr lang="en-US" dirty="0"/>
          </a:p>
        </p:txBody>
      </p:sp>
      <p:sp>
        <p:nvSpPr>
          <p:cNvPr id="1026" name="Rectangle 2"/>
          <p:cNvSpPr>
            <a:spLocks noChangeArrowheads="1"/>
          </p:cNvSpPr>
          <p:nvPr/>
        </p:nvSpPr>
        <p:spPr bwMode="auto">
          <a:xfrm>
            <a:off x="152400" y="22860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&lt;</a:t>
            </a:r>
            <a:r>
              <a:rPr kumimoji="0" lang="en-US"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context_message</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context_message_id</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="02CE3AE5-F6D5-9177-913F-C34730F1096C"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name="</a:t>
            </a:r>
            <a:r>
              <a:rPr kumimoji="0" lang="en-US" sz="16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START_PROBLEM</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&gt;student01&lt;/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a:t>
            </a:r>
          </a:p>
          <a:p>
            <a:pPr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&lt;session_id&gt;08xz013&lt;/session_id&gt;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&lt;time&gt;2010/02/22 06:43:47.002&lt;/time&gt;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&gt;US/Eastern&lt;/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endParaRPr kumimoji="0" lang="en-US" sz="160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a:t>
            </a:r>
            <a:r>
              <a:rPr kumimoji="0" lang="en-US" sz="16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dataset</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&lt;name&gt;</a:t>
            </a:r>
            <a:r>
              <a:rPr kumimoji="0" lang="en-US" sz="16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Learn a Language Fall 2007</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&lt;/name&gt;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&lt;level type="unit"&gt;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&lt;name&gt;Learning Logging&lt;/name&gt;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&lt;problem&gt;&lt;name&gt;Translating Tech Talk&lt;/name&gt;&lt;/problem&gt;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&lt;/level&gt;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&lt;/dataset&gt;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&lt;/</a:t>
            </a:r>
            <a:r>
              <a:rPr kumimoji="0" lang="en-US"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context_message</a:t>
            </a:r>
            <a:r>
              <a:rPr kumimoji="0" lang="en-US"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8" name="TextBox 7"/>
          <p:cNvSpPr txBox="1"/>
          <p:nvPr/>
        </p:nvSpPr>
        <p:spPr>
          <a:xfrm>
            <a:off x="6553200" y="0"/>
            <a:ext cx="2743200" cy="369332"/>
          </a:xfrm>
          <a:prstGeom prst="rect">
            <a:avLst/>
          </a:prstGeom>
          <a:noFill/>
        </p:spPr>
        <p:txBody>
          <a:bodyPr wrap="square" rtlCol="0">
            <a:spAutoFit/>
          </a:bodyPr>
          <a:lstStyle/>
          <a:p>
            <a:r>
              <a:rPr lang="en-US" dirty="0" smtClean="0"/>
              <a:t>Tutor Message Format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52400"/>
            <a:ext cx="8001000" cy="369332"/>
          </a:xfrm>
          <a:prstGeom prst="rect">
            <a:avLst/>
          </a:prstGeom>
          <a:noFill/>
        </p:spPr>
        <p:txBody>
          <a:bodyPr wrap="square" rtlCol="0">
            <a:spAutoFit/>
          </a:bodyPr>
          <a:lstStyle/>
          <a:p>
            <a:endParaRPr lang="en-US" dirty="0"/>
          </a:p>
        </p:txBody>
      </p:sp>
      <p:sp>
        <p:nvSpPr>
          <p:cNvPr id="1026" name="Rectangle 2"/>
          <p:cNvSpPr>
            <a:spLocks noChangeArrowheads="1"/>
          </p:cNvSpPr>
          <p:nvPr/>
        </p:nvSpPr>
        <p:spPr bwMode="auto">
          <a:xfrm>
            <a:off x="152400" y="2286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tool_message</a:t>
            </a:r>
            <a:r>
              <a:rPr lang="en-US" sz="1600" dirty="0" smtClean="0">
                <a:latin typeface="Courier New" pitchFamily="49" charset="0"/>
                <a:ea typeface="Times New Roman" pitchFamily="18" charset="0"/>
                <a:cs typeface="Courier New" pitchFamily="49" charset="0"/>
              </a:rPr>
              <a:t>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a:t>
            </a:r>
            <a:r>
              <a:rPr lang="en-US" sz="1600" dirty="0" err="1" smtClean="0">
                <a:latin typeface="Courier New" pitchFamily="49" charset="0"/>
                <a:ea typeface="Times New Roman" pitchFamily="18" charset="0"/>
                <a:cs typeface="Courier New" pitchFamily="49" charset="0"/>
              </a:rPr>
              <a:t>context_message_id</a:t>
            </a:r>
            <a:r>
              <a:rPr lang="en-US" sz="1600" dirty="0" smtClean="0">
                <a:latin typeface="Courier New" pitchFamily="49" charset="0"/>
                <a:ea typeface="Times New Roman" pitchFamily="18" charset="0"/>
                <a:cs typeface="Courier New" pitchFamily="49" charset="0"/>
              </a:rPr>
              <a:t> ="02CE3AE5-F6D5-9177-913F-C34730F1096C"&gt;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&gt;student01&lt;/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a:t>
            </a:r>
          </a:p>
          <a:p>
            <a:pPr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&lt;session_id&gt;08xz013&lt;/session_id&gt;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&lt;time&gt;2010/02/22 06:45:48.014&lt;/time&gt;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&gt;US/Eastern&lt;/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semantic_event</a:t>
            </a:r>
            <a:r>
              <a:rPr lang="en-US" sz="1600" dirty="0" smtClean="0">
                <a:latin typeface="Courier New" pitchFamily="49" charset="0"/>
                <a:ea typeface="Times New Roman" pitchFamily="18" charset="0"/>
                <a:cs typeface="Courier New" pitchFamily="49" charset="0"/>
              </a:rPr>
              <a:t>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a:t>
            </a:r>
            <a:r>
              <a:rPr lang="en-US" sz="1600" dirty="0" err="1" smtClean="0">
                <a:latin typeface="Courier New" pitchFamily="49" charset="0"/>
                <a:ea typeface="Times New Roman" pitchFamily="18" charset="0"/>
                <a:cs typeface="Courier New" pitchFamily="49" charset="0"/>
              </a:rPr>
              <a:t>transaction_id</a:t>
            </a:r>
            <a:r>
              <a:rPr lang="en-US" sz="1600" dirty="0" smtClean="0">
                <a:latin typeface="Courier New" pitchFamily="49" charset="0"/>
                <a:ea typeface="Times New Roman" pitchFamily="18" charset="0"/>
                <a:cs typeface="Courier New" pitchFamily="49" charset="0"/>
              </a:rPr>
              <a:t>="B503948-9164-DD83-EBB2-1589FD38D435"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name="</a:t>
            </a:r>
            <a:r>
              <a:rPr lang="en-US" sz="1600" b="1" dirty="0" smtClean="0">
                <a:latin typeface="Courier New" pitchFamily="49" charset="0"/>
                <a:ea typeface="Times New Roman" pitchFamily="18" charset="0"/>
                <a:cs typeface="Courier New" pitchFamily="49" charset="0"/>
              </a:rPr>
              <a:t>ATTEMPT</a:t>
            </a:r>
            <a:r>
              <a:rPr lang="en-US" sz="1600" dirty="0" smtClean="0">
                <a:latin typeface="Courier New" pitchFamily="49" charset="0"/>
                <a:ea typeface="Times New Roman" pitchFamily="18" charset="0"/>
                <a:cs typeface="Courier New" pitchFamily="49" charset="0"/>
              </a:rPr>
              <a:t>" /&gt;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event_descriptor</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&lt;selection&gt;_level0.VideoPlayerInstance1.sliderButtonName&lt;/selection&gt;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 type="</a:t>
            </a:r>
            <a:r>
              <a:rPr lang="en-US" sz="1600" dirty="0" err="1" smtClean="0">
                <a:latin typeface="Courier New" pitchFamily="49" charset="0"/>
                <a:ea typeface="Times New Roman" pitchFamily="18" charset="0"/>
                <a:cs typeface="Courier New" pitchFamily="49" charset="0"/>
              </a:rPr>
              <a:t>media_file</a:t>
            </a:r>
            <a:r>
              <a:rPr lang="en-US" sz="1600" dirty="0" smtClean="0">
                <a:latin typeface="Courier New" pitchFamily="49" charset="0"/>
                <a:ea typeface="Times New Roman" pitchFamily="18" charset="0"/>
                <a:cs typeface="Courier New" pitchFamily="49" charset="0"/>
              </a:rPr>
              <a:t>"&gt;</a:t>
            </a:r>
            <a:r>
              <a:rPr lang="en-US" sz="1600" b="1" dirty="0" smtClean="0">
                <a:latin typeface="Courier New" pitchFamily="49" charset="0"/>
                <a:ea typeface="Times New Roman" pitchFamily="18" charset="0"/>
                <a:cs typeface="Courier New" pitchFamily="49" charset="0"/>
              </a:rPr>
              <a:t>mymovie.flv</a:t>
            </a:r>
            <a:r>
              <a:rPr lang="en-US" sz="1600" dirty="0" smtClean="0">
                <a:latin typeface="Courier New" pitchFamily="49" charset="0"/>
                <a:ea typeface="Times New Roman" pitchFamily="18" charset="0"/>
                <a:cs typeface="Courier New" pitchFamily="49" charset="0"/>
              </a:rPr>
              <a:t>&lt;/selection&gt;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 type="</a:t>
            </a:r>
            <a:r>
              <a:rPr lang="en-US" sz="1600" dirty="0" err="1" smtClean="0">
                <a:latin typeface="Courier New" pitchFamily="49" charset="0"/>
                <a:ea typeface="Times New Roman" pitchFamily="18" charset="0"/>
                <a:cs typeface="Courier New" pitchFamily="49" charset="0"/>
              </a:rPr>
              <a:t>clip_length</a:t>
            </a:r>
            <a:r>
              <a:rPr lang="en-US" sz="1600" dirty="0" smtClean="0">
                <a:latin typeface="Courier New" pitchFamily="49" charset="0"/>
                <a:ea typeface="Times New Roman" pitchFamily="18" charset="0"/>
                <a:cs typeface="Courier New" pitchFamily="49" charset="0"/>
              </a:rPr>
              <a:t>"&gt;00:08:00.0&lt;/input&gt;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&lt;action&gt;</a:t>
            </a:r>
            <a:r>
              <a:rPr lang="en-US" sz="1600" b="1" dirty="0" smtClean="0">
                <a:latin typeface="Courier New" pitchFamily="49" charset="0"/>
                <a:ea typeface="Times New Roman" pitchFamily="18" charset="0"/>
                <a:cs typeface="Courier New" pitchFamily="49" charset="0"/>
              </a:rPr>
              <a:t>cue</a:t>
            </a:r>
            <a:r>
              <a:rPr lang="en-US" sz="1600" dirty="0" smtClean="0">
                <a:latin typeface="Courier New" pitchFamily="49" charset="0"/>
                <a:ea typeface="Times New Roman" pitchFamily="18" charset="0"/>
                <a:cs typeface="Courier New" pitchFamily="49" charset="0"/>
              </a:rPr>
              <a:t>&lt;/action&gt;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&lt;input type="</a:t>
            </a:r>
            <a:r>
              <a:rPr lang="en-US" sz="1600" dirty="0" err="1" smtClean="0">
                <a:latin typeface="Courier New" pitchFamily="49" charset="0"/>
                <a:ea typeface="Times New Roman" pitchFamily="18" charset="0"/>
                <a:cs typeface="Courier New" pitchFamily="49" charset="0"/>
              </a:rPr>
              <a:t>start_cue</a:t>
            </a:r>
            <a:r>
              <a:rPr lang="en-US" sz="1600" dirty="0" smtClean="0">
                <a:latin typeface="Courier New" pitchFamily="49" charset="0"/>
                <a:ea typeface="Times New Roman" pitchFamily="18" charset="0"/>
                <a:cs typeface="Courier New" pitchFamily="49" charset="0"/>
              </a:rPr>
              <a:t>"&gt;00:04:34.8&lt;/input&gt;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&lt;input type="</a:t>
            </a:r>
            <a:r>
              <a:rPr lang="en-US" sz="1600" dirty="0" err="1" smtClean="0">
                <a:latin typeface="Courier New" pitchFamily="49" charset="0"/>
                <a:ea typeface="Times New Roman" pitchFamily="18" charset="0"/>
                <a:cs typeface="Courier New" pitchFamily="49" charset="0"/>
              </a:rPr>
              <a:t>stop_cue</a:t>
            </a:r>
            <a:r>
              <a:rPr lang="en-US" sz="1600" dirty="0" smtClean="0">
                <a:latin typeface="Courier New" pitchFamily="49" charset="0"/>
                <a:ea typeface="Times New Roman" pitchFamily="18" charset="0"/>
                <a:cs typeface="Courier New" pitchFamily="49" charset="0"/>
              </a:rPr>
              <a:t>"&gt;00:05:42.2&lt;/input&gt;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event_descriptor</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tool_message</a:t>
            </a:r>
            <a:r>
              <a:rPr lang="en-US" sz="1600" dirty="0" smtClean="0">
                <a:latin typeface="Courier New" pitchFamily="49" charset="0"/>
                <a:ea typeface="Times New Roman" pitchFamily="18" charset="0"/>
                <a:cs typeface="Courier New" pitchFamily="49" charset="0"/>
              </a:rPr>
              <a:t>&gt;</a:t>
            </a:r>
            <a:endParaRPr lang="en-US" sz="1600" dirty="0" smtClean="0"/>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8" name="TextBox 7"/>
          <p:cNvSpPr txBox="1"/>
          <p:nvPr/>
        </p:nvSpPr>
        <p:spPr>
          <a:xfrm>
            <a:off x="6553200" y="0"/>
            <a:ext cx="2743200" cy="369332"/>
          </a:xfrm>
          <a:prstGeom prst="rect">
            <a:avLst/>
          </a:prstGeom>
          <a:noFill/>
        </p:spPr>
        <p:txBody>
          <a:bodyPr wrap="square" rtlCol="0">
            <a:spAutoFit/>
          </a:bodyPr>
          <a:lstStyle/>
          <a:p>
            <a:r>
              <a:rPr lang="en-US" dirty="0" smtClean="0"/>
              <a:t>Tutor Message Format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986528"/>
          </a:xfrm>
          <a:prstGeom prst="rect">
            <a:avLst/>
          </a:prstGeom>
        </p:spPr>
        <p:txBody>
          <a:bodyPr wrap="square">
            <a:spAutoFit/>
          </a:bodyPr>
          <a:lstStyle/>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tutor_message</a:t>
            </a:r>
            <a:r>
              <a:rPr lang="en-US" sz="1600" dirty="0" smtClean="0">
                <a:latin typeface="Courier New" pitchFamily="49" charset="0"/>
                <a:ea typeface="Times New Roman" pitchFamily="18" charset="0"/>
                <a:cs typeface="Courier New" pitchFamily="49" charset="0"/>
              </a:rPr>
              <a:t>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a:t>
            </a:r>
            <a:r>
              <a:rPr lang="en-US" sz="1600" dirty="0" err="1" smtClean="0">
                <a:latin typeface="Courier New" pitchFamily="49" charset="0"/>
                <a:ea typeface="Times New Roman" pitchFamily="18" charset="0"/>
                <a:cs typeface="Courier New" pitchFamily="49" charset="0"/>
              </a:rPr>
              <a:t>context_message_id</a:t>
            </a:r>
            <a:r>
              <a:rPr lang="en-US" sz="1600" dirty="0" smtClean="0">
                <a:latin typeface="Courier New" pitchFamily="49" charset="0"/>
                <a:ea typeface="Times New Roman" pitchFamily="18" charset="0"/>
                <a:cs typeface="Courier New" pitchFamily="49" charset="0"/>
              </a:rPr>
              <a:t> ="02CE3AE5-F6D5-9177-913F-C34730F1096C"&gt;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&gt;student01&lt;/</a:t>
            </a:r>
            <a:r>
              <a:rPr lang="en-US" sz="1600" dirty="0" err="1" smtClean="0">
                <a:latin typeface="Courier New" pitchFamily="49" charset="0"/>
                <a:cs typeface="Courier New" pitchFamily="49" charset="0"/>
              </a:rPr>
              <a:t>user_id</a:t>
            </a:r>
            <a:r>
              <a:rPr lang="en-US" sz="1600" dirty="0" smtClean="0">
                <a:latin typeface="Courier New" pitchFamily="49" charset="0"/>
                <a:cs typeface="Courier New" pitchFamily="49" charset="0"/>
              </a:rPr>
              <a:t>&gt;</a:t>
            </a:r>
          </a:p>
          <a:p>
            <a:pPr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&lt;session_id&gt;08xz013&lt;/session_id&gt;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&lt;time&gt;2010/02/22 06:43:56.367&lt;/time&gt;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&gt;US/Eastern&lt;/</a:t>
            </a:r>
            <a:r>
              <a:rPr lang="en-US" sz="1600" dirty="0" err="1" smtClean="0">
                <a:latin typeface="Courier New" pitchFamily="49" charset="0"/>
                <a:cs typeface="Courier New" pitchFamily="49" charset="0"/>
              </a:rPr>
              <a:t>time_zone</a:t>
            </a:r>
            <a:r>
              <a:rPr lang="en-US" sz="1600" dirty="0" smtClean="0">
                <a:latin typeface="Courier New" pitchFamily="49" charset="0"/>
                <a:cs typeface="Courier New" pitchFamily="49" charset="0"/>
              </a:rPr>
              <a:t>&gt;</a:t>
            </a:r>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cs typeface="Courier New" pitchFamily="49" charset="0"/>
              </a:rPr>
              <a:t>   &lt;/meta&gt;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semantic_event</a:t>
            </a:r>
            <a:r>
              <a:rPr lang="en-US" sz="1600" dirty="0" smtClean="0">
                <a:latin typeface="Courier New" pitchFamily="49" charset="0"/>
                <a:ea typeface="Times New Roman" pitchFamily="18" charset="0"/>
                <a:cs typeface="Courier New" pitchFamily="49" charset="0"/>
              </a:rPr>
              <a:t>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a:t>
            </a:r>
            <a:r>
              <a:rPr lang="en-US" sz="1600" dirty="0" err="1" smtClean="0">
                <a:latin typeface="Courier New" pitchFamily="49" charset="0"/>
                <a:ea typeface="Times New Roman" pitchFamily="18" charset="0"/>
                <a:cs typeface="Courier New" pitchFamily="49" charset="0"/>
              </a:rPr>
              <a:t>transaction_id</a:t>
            </a:r>
            <a:r>
              <a:rPr lang="en-US" sz="1600" dirty="0" smtClean="0">
                <a:latin typeface="Courier New" pitchFamily="49" charset="0"/>
                <a:ea typeface="Times New Roman" pitchFamily="18" charset="0"/>
                <a:cs typeface="Courier New" pitchFamily="49" charset="0"/>
              </a:rPr>
              <a:t>="B503948-9164-DD83-EBB2-1589FD38D435" </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name="</a:t>
            </a:r>
            <a:r>
              <a:rPr lang="en-US" sz="1600" b="1" dirty="0" smtClean="0">
                <a:latin typeface="Courier New" pitchFamily="49" charset="0"/>
                <a:ea typeface="Times New Roman" pitchFamily="18" charset="0"/>
                <a:cs typeface="Courier New" pitchFamily="49" charset="0"/>
              </a:rPr>
              <a:t>RESULT</a:t>
            </a:r>
            <a:r>
              <a:rPr lang="en-US" sz="1600" dirty="0" smtClean="0">
                <a:latin typeface="Courier New" pitchFamily="49" charset="0"/>
                <a:ea typeface="Times New Roman" pitchFamily="18" charset="0"/>
                <a:cs typeface="Courier New" pitchFamily="49" charset="0"/>
              </a:rPr>
              <a:t>" /&gt;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event_descriptor</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&lt;selection&gt;_level0.VideoPlayerInstance1.sliderButtonName&lt;/selection&gt;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 type="</a:t>
            </a:r>
            <a:r>
              <a:rPr lang="en-US" sz="1600" dirty="0" err="1" smtClean="0">
                <a:latin typeface="Courier New" pitchFamily="49" charset="0"/>
                <a:ea typeface="Times New Roman" pitchFamily="18" charset="0"/>
                <a:cs typeface="Courier New" pitchFamily="49" charset="0"/>
              </a:rPr>
              <a:t>media_file</a:t>
            </a:r>
            <a:r>
              <a:rPr lang="en-US" sz="1600" dirty="0" smtClean="0">
                <a:latin typeface="Courier New" pitchFamily="49" charset="0"/>
                <a:ea typeface="Times New Roman" pitchFamily="18" charset="0"/>
                <a:cs typeface="Courier New" pitchFamily="49" charset="0"/>
              </a:rPr>
              <a:t>"&gt;mymovie.flv&lt;/selection&gt;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&lt;selection type="</a:t>
            </a:r>
            <a:r>
              <a:rPr lang="en-US" sz="1600" dirty="0" err="1" smtClean="0">
                <a:latin typeface="Courier New" pitchFamily="49" charset="0"/>
                <a:ea typeface="Times New Roman" pitchFamily="18" charset="0"/>
                <a:cs typeface="Courier New" pitchFamily="49" charset="0"/>
              </a:rPr>
              <a:t>clip_length</a:t>
            </a:r>
            <a:r>
              <a:rPr lang="en-US" sz="1600" dirty="0" smtClean="0">
                <a:latin typeface="Courier New" pitchFamily="49" charset="0"/>
                <a:ea typeface="Times New Roman" pitchFamily="18" charset="0"/>
                <a:cs typeface="Courier New" pitchFamily="49" charset="0"/>
              </a:rPr>
              <a:t>"&gt;00:08:00.0&lt;/input&gt;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&lt;action&gt;cue&lt;/action&gt;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&lt;input type="</a:t>
            </a:r>
            <a:r>
              <a:rPr lang="en-US" sz="1600" dirty="0" err="1" smtClean="0">
                <a:latin typeface="Courier New" pitchFamily="49" charset="0"/>
                <a:ea typeface="Times New Roman" pitchFamily="18" charset="0"/>
                <a:cs typeface="Courier New" pitchFamily="49" charset="0"/>
              </a:rPr>
              <a:t>start_cue</a:t>
            </a:r>
            <a:r>
              <a:rPr lang="en-US" sz="1600" dirty="0" smtClean="0">
                <a:latin typeface="Courier New" pitchFamily="49" charset="0"/>
                <a:ea typeface="Times New Roman" pitchFamily="18" charset="0"/>
                <a:cs typeface="Courier New" pitchFamily="49" charset="0"/>
              </a:rPr>
              <a:t>"&gt;00:04:34.8&lt;/input&gt;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&lt;input type="</a:t>
            </a:r>
            <a:r>
              <a:rPr lang="en-US" sz="1600" dirty="0" err="1" smtClean="0">
                <a:latin typeface="Courier New" pitchFamily="49" charset="0"/>
                <a:ea typeface="Times New Roman" pitchFamily="18" charset="0"/>
                <a:cs typeface="Courier New" pitchFamily="49" charset="0"/>
              </a:rPr>
              <a:t>stop_cue</a:t>
            </a:r>
            <a:r>
              <a:rPr lang="en-US" sz="1600" dirty="0" smtClean="0">
                <a:latin typeface="Courier New" pitchFamily="49" charset="0"/>
                <a:ea typeface="Times New Roman" pitchFamily="18" charset="0"/>
                <a:cs typeface="Courier New" pitchFamily="49" charset="0"/>
              </a:rPr>
              <a:t>"&gt;00:05:42.2&lt;/input&gt;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event_descriptor</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action_evaluation</a:t>
            </a:r>
            <a:r>
              <a:rPr lang="en-US" sz="1600" dirty="0" smtClean="0">
                <a:latin typeface="Courier New" pitchFamily="49" charset="0"/>
                <a:ea typeface="Times New Roman" pitchFamily="18" charset="0"/>
                <a:cs typeface="Courier New" pitchFamily="49" charset="0"/>
              </a:rPr>
              <a:t>&gt;</a:t>
            </a:r>
            <a:r>
              <a:rPr lang="en-US" sz="1600" b="1" dirty="0" smtClean="0">
                <a:latin typeface="Courier New" pitchFamily="49" charset="0"/>
                <a:ea typeface="Times New Roman" pitchFamily="18" charset="0"/>
                <a:cs typeface="Courier New" pitchFamily="49" charset="0"/>
              </a:rPr>
              <a:t>INCORRECT</a:t>
            </a: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action_evaluation</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dirty="0" err="1" smtClean="0">
                <a:latin typeface="Courier New" pitchFamily="49" charset="0"/>
                <a:ea typeface="Times New Roman" pitchFamily="18" charset="0"/>
                <a:cs typeface="Courier New" pitchFamily="49" charset="0"/>
              </a:rPr>
              <a:t>tutor_advice</a:t>
            </a:r>
            <a:r>
              <a:rPr lang="en-US" sz="1600" dirty="0" smtClean="0">
                <a:latin typeface="Courier New" pitchFamily="49" charset="0"/>
                <a:ea typeface="Times New Roman" pitchFamily="18" charset="0"/>
                <a:cs typeface="Courier New" pitchFamily="49" charset="0"/>
              </a:rPr>
              <a:t>&gt;</a:t>
            </a:r>
            <a:r>
              <a:rPr lang="en-US" sz="1600" b="1" dirty="0" smtClean="0">
                <a:latin typeface="Courier New" pitchFamily="49" charset="0"/>
                <a:ea typeface="Times New Roman" pitchFamily="18" charset="0"/>
                <a:cs typeface="Courier New" pitchFamily="49" charset="0"/>
              </a:rPr>
              <a:t>Your answer is not correct.  Select only the portion of the video where the man it talking about his family.</a:t>
            </a: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tutor_advice</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a:t>
            </a:r>
            <a:r>
              <a:rPr lang="en-US" sz="1600" b="1" dirty="0" smtClean="0">
                <a:latin typeface="Courier New" pitchFamily="49" charset="0"/>
                <a:ea typeface="Times New Roman" pitchFamily="18" charset="0"/>
                <a:cs typeface="Courier New" pitchFamily="49" charset="0"/>
              </a:rPr>
              <a:t>skill</a:t>
            </a:r>
            <a:r>
              <a:rPr lang="en-US" sz="1600" dirty="0" smtClean="0">
                <a:latin typeface="Courier New" pitchFamily="49" charset="0"/>
                <a:ea typeface="Times New Roman" pitchFamily="18" charset="0"/>
                <a:cs typeface="Courier New" pitchFamily="49" charset="0"/>
              </a:rPr>
              <a:t>&gt;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&lt;name&gt;</a:t>
            </a:r>
            <a:r>
              <a:rPr lang="en-US" sz="1600" b="1" dirty="0" err="1" smtClean="0">
                <a:latin typeface="Courier New" pitchFamily="49" charset="0"/>
                <a:ea typeface="Times New Roman" pitchFamily="18" charset="0"/>
                <a:cs typeface="Courier New" pitchFamily="49" charset="0"/>
              </a:rPr>
              <a:t>family_words</a:t>
            </a:r>
            <a:r>
              <a:rPr lang="en-US" sz="1600" dirty="0" smtClean="0">
                <a:latin typeface="Courier New" pitchFamily="49" charset="0"/>
                <a:ea typeface="Times New Roman" pitchFamily="18" charset="0"/>
                <a:cs typeface="Courier New" pitchFamily="49" charset="0"/>
              </a:rPr>
              <a:t>&lt;/name&gt;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&lt;category&gt;</a:t>
            </a:r>
            <a:r>
              <a:rPr lang="en-US" sz="1600" dirty="0" err="1" smtClean="0">
                <a:latin typeface="Courier New" pitchFamily="49" charset="0"/>
                <a:ea typeface="Times New Roman" pitchFamily="18" charset="0"/>
                <a:cs typeface="Courier New" pitchFamily="49" charset="0"/>
              </a:rPr>
              <a:t>video_portion_selection</a:t>
            </a:r>
            <a:r>
              <a:rPr lang="en-US" sz="1600" dirty="0" smtClean="0">
                <a:latin typeface="Courier New" pitchFamily="49" charset="0"/>
                <a:ea typeface="Times New Roman" pitchFamily="18" charset="0"/>
                <a:cs typeface="Courier New" pitchFamily="49" charset="0"/>
              </a:rPr>
              <a:t>&lt;/category&gt;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   &lt;/skill&gt;</a:t>
            </a:r>
            <a:endParaRPr lang="en-US" sz="1600" dirty="0" smtClean="0"/>
          </a:p>
          <a:p>
            <a:pPr lvl="0" eaLnBrk="0" hangingPunct="0">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sz="1600" dirty="0" smtClean="0">
                <a:latin typeface="Courier New" pitchFamily="49" charset="0"/>
                <a:ea typeface="Times New Roman" pitchFamily="18" charset="0"/>
                <a:cs typeface="Courier New" pitchFamily="49" charset="0"/>
              </a:rPr>
              <a:t>&lt;/</a:t>
            </a:r>
            <a:r>
              <a:rPr lang="en-US" sz="1600" dirty="0" err="1" smtClean="0">
                <a:latin typeface="Courier New" pitchFamily="49" charset="0"/>
                <a:ea typeface="Times New Roman" pitchFamily="18" charset="0"/>
                <a:cs typeface="Courier New" pitchFamily="49" charset="0"/>
              </a:rPr>
              <a:t>tutor_message</a:t>
            </a:r>
            <a:r>
              <a:rPr lang="en-US" sz="1600" dirty="0" smtClean="0">
                <a:latin typeface="Courier New" pitchFamily="49" charset="0"/>
                <a:ea typeface="Times New Roman" pitchFamily="18" charset="0"/>
                <a:cs typeface="Courier New" pitchFamily="49" charset="0"/>
              </a:rPr>
              <a:t>&gt;</a:t>
            </a:r>
            <a:endParaRPr lang="en-US" sz="1600" dirty="0" smtClean="0"/>
          </a:p>
        </p:txBody>
      </p:sp>
      <p:sp>
        <p:nvSpPr>
          <p:cNvPr id="3" name="TextBox 2"/>
          <p:cNvSpPr txBox="1"/>
          <p:nvPr/>
        </p:nvSpPr>
        <p:spPr>
          <a:xfrm>
            <a:off x="6553200" y="0"/>
            <a:ext cx="2743200" cy="369332"/>
          </a:xfrm>
          <a:prstGeom prst="rect">
            <a:avLst/>
          </a:prstGeom>
          <a:noFill/>
        </p:spPr>
        <p:txBody>
          <a:bodyPr wrap="square" rtlCol="0">
            <a:spAutoFit/>
          </a:bodyPr>
          <a:lstStyle/>
          <a:p>
            <a:r>
              <a:rPr lang="en-US" dirty="0" smtClean="0"/>
              <a:t>Tutor Message Format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Same thing in tab-delimited</a:t>
            </a:r>
            <a:endParaRPr lang="en-US" sz="3600" dirty="0"/>
          </a:p>
        </p:txBody>
      </p:sp>
      <p:graphicFrame>
        <p:nvGraphicFramePr>
          <p:cNvPr id="4" name="Table 3"/>
          <p:cNvGraphicFramePr>
            <a:graphicFrameLocks noGrp="1"/>
          </p:cNvGraphicFramePr>
          <p:nvPr/>
        </p:nvGraphicFramePr>
        <p:xfrm>
          <a:off x="304800" y="1397000"/>
          <a:ext cx="8458201" cy="1554480"/>
        </p:xfrm>
        <a:graphic>
          <a:graphicData uri="http://schemas.openxmlformats.org/drawingml/2006/table">
            <a:tbl>
              <a:tblPr firstRow="1" bandRow="1">
                <a:tableStyleId>{9D7B26C5-4107-4FEC-AEDC-1716B250A1EF}</a:tableStyleId>
              </a:tblPr>
              <a:tblGrid>
                <a:gridCol w="1409700"/>
                <a:gridCol w="1409700"/>
                <a:gridCol w="1585913"/>
                <a:gridCol w="1233488"/>
                <a:gridCol w="1409700"/>
                <a:gridCol w="1409700"/>
              </a:tblGrid>
              <a:tr h="370840">
                <a:tc>
                  <a:txBody>
                    <a:bodyPr/>
                    <a:lstStyle/>
                    <a:p>
                      <a:r>
                        <a:rPr lang="en-US" dirty="0" smtClean="0"/>
                        <a:t>Anon Student Id</a:t>
                      </a:r>
                      <a:endParaRPr lang="en-US" dirty="0"/>
                    </a:p>
                  </a:txBody>
                  <a:tcPr/>
                </a:tc>
                <a:tc>
                  <a:txBody>
                    <a:bodyPr/>
                    <a:lstStyle/>
                    <a:p>
                      <a:r>
                        <a:rPr lang="en-US" dirty="0" smtClean="0"/>
                        <a:t>Session ID</a:t>
                      </a:r>
                      <a:endParaRPr lang="en-US" dirty="0"/>
                    </a:p>
                  </a:txBody>
                  <a:tcPr/>
                </a:tc>
                <a:tc>
                  <a:txBody>
                    <a:bodyPr/>
                    <a:lstStyle/>
                    <a:p>
                      <a:r>
                        <a:rPr lang="en-US" dirty="0" smtClean="0"/>
                        <a:t>Time</a:t>
                      </a:r>
                      <a:endParaRPr lang="en-US" dirty="0"/>
                    </a:p>
                  </a:txBody>
                  <a:tcPr/>
                </a:tc>
                <a:tc>
                  <a:txBody>
                    <a:bodyPr/>
                    <a:lstStyle/>
                    <a:p>
                      <a:r>
                        <a:rPr lang="en-US" dirty="0" smtClean="0"/>
                        <a:t>Time Zone</a:t>
                      </a:r>
                      <a:endParaRPr lang="en-US" dirty="0"/>
                    </a:p>
                  </a:txBody>
                  <a:tcPr/>
                </a:tc>
                <a:tc>
                  <a:txBody>
                    <a:bodyPr/>
                    <a:lstStyle/>
                    <a:p>
                      <a:r>
                        <a:rPr lang="en-US" dirty="0" smtClean="0"/>
                        <a:t>Student Response</a:t>
                      </a:r>
                      <a:r>
                        <a:rPr lang="en-US" baseline="0" dirty="0" smtClean="0"/>
                        <a:t> type</a:t>
                      </a:r>
                      <a:endParaRPr lang="en-US" dirty="0"/>
                    </a:p>
                  </a:txBody>
                  <a:tcPr/>
                </a:tc>
                <a:tc>
                  <a:txBody>
                    <a:bodyPr/>
                    <a:lstStyle/>
                    <a:p>
                      <a:r>
                        <a:rPr lang="en-US" dirty="0" smtClean="0"/>
                        <a:t>Tutor</a:t>
                      </a:r>
                      <a:r>
                        <a:rPr lang="en-US" baseline="0" dirty="0" smtClean="0"/>
                        <a:t> Response Type</a:t>
                      </a:r>
                      <a:endParaRPr lang="en-US" dirty="0"/>
                    </a:p>
                  </a:txBody>
                  <a:tcPr/>
                </a:tc>
              </a:tr>
              <a:tr h="370840">
                <a:tc>
                  <a:txBody>
                    <a:bodyPr/>
                    <a:lstStyle/>
                    <a:p>
                      <a:r>
                        <a:rPr lang="en-US" dirty="0" smtClean="0"/>
                        <a:t>student01</a:t>
                      </a:r>
                      <a:endParaRPr lang="en-US" dirty="0"/>
                    </a:p>
                  </a:txBody>
                  <a:tcPr/>
                </a:tc>
                <a:tc>
                  <a:txBody>
                    <a:bodyPr/>
                    <a:lstStyle/>
                    <a:p>
                      <a:r>
                        <a:rPr lang="en-US" dirty="0" smtClean="0"/>
                        <a:t>08xz013</a:t>
                      </a:r>
                      <a:endParaRPr lang="en-US" dirty="0"/>
                    </a:p>
                  </a:txBody>
                  <a:tcPr/>
                </a:tc>
                <a:tc>
                  <a:txBody>
                    <a:bodyPr/>
                    <a:lstStyle/>
                    <a:p>
                      <a:r>
                        <a:rPr lang="en-US" sz="1800" dirty="0" smtClean="0">
                          <a:latin typeface="+mj-lt"/>
                          <a:cs typeface="Courier New" pitchFamily="49" charset="0"/>
                        </a:rPr>
                        <a:t>2010/02/22 06:45:48.014</a:t>
                      </a:r>
                      <a:endParaRPr lang="en-US" dirty="0">
                        <a:latin typeface="+mj-lt"/>
                      </a:endParaRPr>
                    </a:p>
                  </a:txBody>
                  <a:tcPr/>
                </a:tc>
                <a:tc>
                  <a:txBody>
                    <a:bodyPr/>
                    <a:lstStyle/>
                    <a:p>
                      <a:r>
                        <a:rPr lang="en-US" dirty="0" smtClean="0"/>
                        <a:t>EST</a:t>
                      </a:r>
                      <a:endParaRPr lang="en-US" dirty="0"/>
                    </a:p>
                  </a:txBody>
                  <a:tcPr/>
                </a:tc>
                <a:tc>
                  <a:txBody>
                    <a:bodyPr/>
                    <a:lstStyle/>
                    <a:p>
                      <a:r>
                        <a:rPr lang="en-US" dirty="0" smtClean="0"/>
                        <a:t>ATTEMPT</a:t>
                      </a:r>
                      <a:endParaRPr lang="en-US" dirty="0"/>
                    </a:p>
                  </a:txBody>
                  <a:tcPr/>
                </a:tc>
                <a:tc>
                  <a:txBody>
                    <a:bodyPr/>
                    <a:lstStyle/>
                    <a:p>
                      <a:r>
                        <a:rPr lang="en-US" dirty="0" smtClean="0"/>
                        <a:t>RESULT</a:t>
                      </a:r>
                      <a:endParaRPr lang="en-US" dirty="0"/>
                    </a:p>
                  </a:txBody>
                  <a:tcPr/>
                </a:tc>
              </a:tr>
            </a:tbl>
          </a:graphicData>
        </a:graphic>
      </p:graphicFrame>
      <p:graphicFrame>
        <p:nvGraphicFramePr>
          <p:cNvPr id="5" name="Table 4"/>
          <p:cNvGraphicFramePr>
            <a:graphicFrameLocks noGrp="1"/>
          </p:cNvGraphicFramePr>
          <p:nvPr/>
        </p:nvGraphicFramePr>
        <p:xfrm>
          <a:off x="304800" y="3322320"/>
          <a:ext cx="8458201" cy="1280160"/>
        </p:xfrm>
        <a:graphic>
          <a:graphicData uri="http://schemas.openxmlformats.org/drawingml/2006/table">
            <a:tbl>
              <a:tblPr firstRow="1" bandRow="1">
                <a:tableStyleId>{9D7B26C5-4107-4FEC-AEDC-1716B250A1EF}</a:tableStyleId>
              </a:tblPr>
              <a:tblGrid>
                <a:gridCol w="1409700"/>
                <a:gridCol w="1409700"/>
                <a:gridCol w="1585913"/>
                <a:gridCol w="1233488"/>
                <a:gridCol w="1409700"/>
                <a:gridCol w="1409700"/>
              </a:tblGrid>
              <a:tr h="370840">
                <a:tc>
                  <a:txBody>
                    <a:bodyPr/>
                    <a:lstStyle/>
                    <a:p>
                      <a:r>
                        <a:rPr lang="en-US" dirty="0" smtClean="0"/>
                        <a:t>Level(Unit)</a:t>
                      </a:r>
                      <a:endParaRPr lang="en-US" dirty="0"/>
                    </a:p>
                  </a:txBody>
                  <a:tcPr/>
                </a:tc>
                <a:tc>
                  <a:txBody>
                    <a:bodyPr/>
                    <a:lstStyle/>
                    <a:p>
                      <a:r>
                        <a:rPr lang="en-US" dirty="0" smtClean="0"/>
                        <a:t>Problem Name</a:t>
                      </a:r>
                      <a:endParaRPr lang="en-US" dirty="0"/>
                    </a:p>
                  </a:txBody>
                  <a:tcPr/>
                </a:tc>
                <a:tc>
                  <a:txBody>
                    <a:bodyPr/>
                    <a:lstStyle/>
                    <a:p>
                      <a:r>
                        <a:rPr lang="en-US" dirty="0" smtClean="0"/>
                        <a:t>Step Name</a:t>
                      </a:r>
                      <a:endParaRPr lang="en-US" dirty="0"/>
                    </a:p>
                  </a:txBody>
                  <a:tcPr/>
                </a:tc>
                <a:tc>
                  <a:txBody>
                    <a:bodyPr/>
                    <a:lstStyle/>
                    <a:p>
                      <a:r>
                        <a:rPr lang="en-US" dirty="0" smtClean="0"/>
                        <a:t>Outcome</a:t>
                      </a:r>
                      <a:endParaRPr lang="en-US" dirty="0"/>
                    </a:p>
                  </a:txBody>
                  <a:tcPr/>
                </a:tc>
                <a:tc>
                  <a:txBody>
                    <a:bodyPr/>
                    <a:lstStyle/>
                    <a:p>
                      <a:r>
                        <a:rPr lang="en-US" dirty="0" smtClean="0"/>
                        <a:t>Selection</a:t>
                      </a:r>
                      <a:endParaRPr lang="en-US" dirty="0"/>
                    </a:p>
                  </a:txBody>
                  <a:tcPr/>
                </a:tc>
                <a:tc>
                  <a:txBody>
                    <a:bodyPr/>
                    <a:lstStyle/>
                    <a:p>
                      <a:r>
                        <a:rPr lang="en-US" dirty="0" smtClean="0"/>
                        <a:t>Action</a:t>
                      </a:r>
                      <a:endParaRPr lang="en-US" dirty="0"/>
                    </a:p>
                  </a:txBody>
                  <a:tcPr/>
                </a:tc>
              </a:tr>
              <a:tr h="370840">
                <a:tc>
                  <a:txBody>
                    <a:bodyPr/>
                    <a:lstStyle/>
                    <a:p>
                      <a:r>
                        <a:rPr lang="en-US" dirty="0" smtClean="0"/>
                        <a:t>Learning Logging</a:t>
                      </a:r>
                      <a:endParaRPr lang="en-US" dirty="0"/>
                    </a:p>
                  </a:txBody>
                  <a:tcPr/>
                </a:tc>
                <a:tc>
                  <a:txBody>
                    <a:bodyPr/>
                    <a:lstStyle/>
                    <a:p>
                      <a:r>
                        <a:rPr lang="en-US" dirty="0" smtClean="0"/>
                        <a:t>Translating Tech Talk</a:t>
                      </a:r>
                      <a:endParaRPr lang="en-US" dirty="0"/>
                    </a:p>
                  </a:txBody>
                  <a:tcPr/>
                </a:tc>
                <a:tc>
                  <a:txBody>
                    <a:bodyPr/>
                    <a:lstStyle/>
                    <a:p>
                      <a:r>
                        <a:rPr lang="en-US" sz="1800" dirty="0" smtClean="0">
                          <a:latin typeface="+mj-lt"/>
                          <a:cs typeface="Courier New" pitchFamily="49" charset="0"/>
                        </a:rPr>
                        <a:t>mymovie.flv cue</a:t>
                      </a:r>
                      <a:endParaRPr lang="en-US" dirty="0">
                        <a:latin typeface="+mj-lt"/>
                      </a:endParaRPr>
                    </a:p>
                  </a:txBody>
                  <a:tcPr/>
                </a:tc>
                <a:tc>
                  <a:txBody>
                    <a:bodyPr/>
                    <a:lstStyle/>
                    <a:p>
                      <a:r>
                        <a:rPr lang="en-US" dirty="0" smtClean="0"/>
                        <a:t>INCORRECT</a:t>
                      </a:r>
                      <a:endParaRPr lang="en-US" dirty="0"/>
                    </a:p>
                  </a:txBody>
                  <a:tcPr/>
                </a:tc>
                <a:tc>
                  <a:txBody>
                    <a:bodyPr/>
                    <a:lstStyle/>
                    <a:p>
                      <a:r>
                        <a:rPr lang="en-US" dirty="0" smtClean="0"/>
                        <a:t>mymovie.flv</a:t>
                      </a:r>
                      <a:endParaRPr lang="en-US" dirty="0"/>
                    </a:p>
                  </a:txBody>
                  <a:tcPr/>
                </a:tc>
                <a:tc>
                  <a:txBody>
                    <a:bodyPr/>
                    <a:lstStyle/>
                    <a:p>
                      <a:r>
                        <a:rPr lang="en-US" dirty="0" smtClean="0"/>
                        <a:t>cue</a:t>
                      </a:r>
                      <a:endParaRPr lang="en-US" dirty="0"/>
                    </a:p>
                  </a:txBody>
                  <a:tcPr/>
                </a:tc>
              </a:tr>
            </a:tbl>
          </a:graphicData>
        </a:graphic>
      </p:graphicFrame>
      <p:sp>
        <p:nvSpPr>
          <p:cNvPr id="6" name="TextBox 5"/>
          <p:cNvSpPr txBox="1"/>
          <p:nvPr/>
        </p:nvSpPr>
        <p:spPr>
          <a:xfrm>
            <a:off x="457200" y="5410200"/>
            <a:ext cx="1981200" cy="461665"/>
          </a:xfrm>
          <a:prstGeom prst="rect">
            <a:avLst/>
          </a:prstGeom>
          <a:noFill/>
        </p:spPr>
        <p:txBody>
          <a:bodyPr wrap="square" rtlCol="0">
            <a:spAutoFit/>
          </a:bodyPr>
          <a:lstStyle/>
          <a:p>
            <a:r>
              <a:rPr lang="en-US" sz="2400" dirty="0" smtClean="0"/>
              <a:t>And so on</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7567F"/>
      </a:hlink>
      <a:folHlink>
        <a:srgbClr val="37567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6259</TotalTime>
  <Words>2017</Words>
  <Application>Microsoft Office PowerPoint</Application>
  <PresentationFormat>On-screen Show (4:3)</PresentationFormat>
  <Paragraphs>256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Is your data right for DataShop?</vt:lpstr>
      <vt:lpstr>Benefits of importing your data</vt:lpstr>
      <vt:lpstr>Slide 4</vt:lpstr>
      <vt:lpstr>XML vs. tab-delimited format</vt:lpstr>
      <vt:lpstr>Slide 6</vt:lpstr>
      <vt:lpstr>Slide 7</vt:lpstr>
      <vt:lpstr>Slide 8</vt:lpstr>
      <vt:lpstr>Same thing in tab-delimited</vt:lpstr>
      <vt:lpstr>Tools: XML vs. tab-delimited format</vt:lpstr>
      <vt:lpstr>Documentation</vt:lpstr>
      <vt:lpstr>Case Study: Chinese Writing Study Fall 2009</vt:lpstr>
      <vt:lpstr>Future of importing and the format</vt:lpstr>
      <vt:lpstr>Exporting from DataShop</vt:lpstr>
      <vt:lpstr>Exporting from DataShop</vt:lpstr>
      <vt:lpstr>Questions?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Technologies Meeting</dc:title>
  <dc:creator>alida</dc:creator>
  <cp:lastModifiedBy>Brett Leber</cp:lastModifiedBy>
  <cp:revision>599</cp:revision>
  <dcterms:created xsi:type="dcterms:W3CDTF">2005-10-27T14:37:42Z</dcterms:created>
  <dcterms:modified xsi:type="dcterms:W3CDTF">2010-06-14T16:32:42Z</dcterms:modified>
</cp:coreProperties>
</file>